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0" r:id="rId2"/>
    <p:sldId id="313" r:id="rId3"/>
    <p:sldId id="406" r:id="rId4"/>
    <p:sldId id="410" r:id="rId5"/>
    <p:sldId id="391" r:id="rId6"/>
    <p:sldId id="425" r:id="rId7"/>
    <p:sldId id="407" r:id="rId8"/>
    <p:sldId id="392" r:id="rId9"/>
    <p:sldId id="426" r:id="rId10"/>
    <p:sldId id="393" r:id="rId11"/>
    <p:sldId id="1264" r:id="rId12"/>
    <p:sldId id="427" r:id="rId13"/>
    <p:sldId id="394" r:id="rId14"/>
    <p:sldId id="411" r:id="rId15"/>
    <p:sldId id="429" r:id="rId16"/>
    <p:sldId id="396" r:id="rId17"/>
    <p:sldId id="397" r:id="rId18"/>
    <p:sldId id="398" r:id="rId19"/>
    <p:sldId id="417" r:id="rId20"/>
    <p:sldId id="1255" r:id="rId21"/>
    <p:sldId id="1256" r:id="rId22"/>
    <p:sldId id="1257" r:id="rId23"/>
    <p:sldId id="430" r:id="rId24"/>
    <p:sldId id="1258" r:id="rId25"/>
    <p:sldId id="1259" r:id="rId26"/>
    <p:sldId id="1260" r:id="rId27"/>
    <p:sldId id="1261" r:id="rId28"/>
    <p:sldId id="1262" r:id="rId29"/>
    <p:sldId id="1263" r:id="rId30"/>
    <p:sldId id="412" r:id="rId31"/>
    <p:sldId id="25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4162" autoAdjust="0"/>
  </p:normalViewPr>
  <p:slideViewPr>
    <p:cSldViewPr>
      <p:cViewPr varScale="1">
        <p:scale>
          <a:sx n="69" d="100"/>
          <a:sy n="69" d="100"/>
        </p:scale>
        <p:origin x="133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5D780-9A2E-4B0A-9BC0-EB98530F16B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6D650-78DF-4806-9D67-9002F9D55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67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saw with XOR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0"/>
            <a:ext cx="2057400" cy="1980000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-76200" y="52578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152400" y="56666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spc="0" dirty="0">
                <a:solidFill>
                  <a:srgbClr val="FFFFFF"/>
                </a:solidFill>
                <a:latin typeface="Arial"/>
                <a:cs typeface="Arial"/>
              </a:rPr>
              <a:t>Dubai </a:t>
            </a:r>
            <a:r>
              <a:rPr lang="en-US" sz="1200" spc="0" baseline="0" dirty="0">
                <a:solidFill>
                  <a:srgbClr val="FFFFFF"/>
                </a:solidFill>
                <a:latin typeface="Arial"/>
                <a:cs typeface="Arial"/>
              </a:rPr>
              <a:t>Campus</a:t>
            </a:r>
            <a:endParaRPr lang="en-US" sz="1200" spc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2514600" y="3810000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Please enter the presentation title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540296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799378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6" name="Rectangle 25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Dubai Campus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 hasCustomPrompt="1"/>
          </p:nvPr>
        </p:nvSpPr>
        <p:spPr>
          <a:xfrm rot="5400000">
            <a:off x="5410200" y="2743200"/>
            <a:ext cx="58674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5356859" y="2567941"/>
            <a:ext cx="5181600" cy="45719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 rot="5400000">
            <a:off x="-758715" y="1131248"/>
            <a:ext cx="2193193" cy="692697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 rot="5400000">
            <a:off x="-2794428" y="3808884"/>
            <a:ext cx="5867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Dubai</a:t>
            </a:r>
            <a:r>
              <a:rPr lang="en-US" sz="900" baseline="0" dirty="0">
                <a:solidFill>
                  <a:srgbClr val="101141"/>
                </a:solidFill>
                <a:latin typeface="Arial"/>
                <a:cs typeface="Arial"/>
              </a:rPr>
              <a:t>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Campus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14600" y="5410200"/>
            <a:ext cx="6019800" cy="533400"/>
          </a:xfrm>
        </p:spPr>
        <p:txBody>
          <a:bodyPr anchor="b" anchorCtr="0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Presenter details comes here</a:t>
            </a:r>
          </a:p>
          <a:p>
            <a:pPr lvl="0"/>
            <a:r>
              <a:rPr lang="en-GB" dirty="0"/>
              <a:t>Date and other details can come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0" y="3810000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Please enter the presentation title here</a:t>
            </a:r>
            <a:endParaRPr lang="en-US" dirty="0"/>
          </a:p>
        </p:txBody>
      </p:sp>
      <p:pic>
        <p:nvPicPr>
          <p:cNvPr id="13" name="Picture 12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0"/>
            <a:ext cx="2057400" cy="1980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-76200" y="52578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52400" y="56666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spc="0" dirty="0">
                <a:solidFill>
                  <a:srgbClr val="FFFFFF"/>
                </a:solidFill>
                <a:latin typeface="Arial"/>
                <a:cs typeface="Arial"/>
              </a:rPr>
              <a:t>Dubai </a:t>
            </a:r>
            <a:r>
              <a:rPr lang="en-US" sz="1200" spc="0" baseline="0" dirty="0">
                <a:solidFill>
                  <a:srgbClr val="FFFFFF"/>
                </a:solidFill>
                <a:latin typeface="Arial"/>
                <a:cs typeface="Arial"/>
              </a:rPr>
              <a:t>Campus</a:t>
            </a:r>
            <a:endParaRPr lang="en-US" sz="1200" spc="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62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0" y="4282182"/>
            <a:ext cx="9144000" cy="25758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Topic headings here </a:t>
            </a:r>
          </a:p>
          <a:p>
            <a:pPr lvl="0"/>
            <a:r>
              <a:rPr lang="en-US" dirty="0"/>
              <a:t>(separator - can run in two lines)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0" y="7620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7086600" y="11708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spc="0" dirty="0">
                <a:solidFill>
                  <a:srgbClr val="FFFFFF"/>
                </a:solidFill>
                <a:latin typeface="Arial"/>
                <a:cs typeface="Arial"/>
              </a:rPr>
              <a:t>Dubai </a:t>
            </a:r>
            <a:r>
              <a:rPr lang="en-US" sz="1200" spc="0" baseline="0" dirty="0">
                <a:solidFill>
                  <a:srgbClr val="FFFFFF"/>
                </a:solidFill>
                <a:latin typeface="Arial"/>
                <a:cs typeface="Arial"/>
              </a:rPr>
              <a:t>Campus</a:t>
            </a:r>
            <a:endParaRPr lang="en-US" sz="1200" spc="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928" y="789337"/>
            <a:ext cx="8779672" cy="5707884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1143000" marR="0" lvl="2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240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Dubai Campus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1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700427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211928" y="169555"/>
            <a:ext cx="6324600" cy="363845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half" idx="1" hasCustomPrompt="1"/>
          </p:nvPr>
        </p:nvSpPr>
        <p:spPr>
          <a:xfrm>
            <a:off x="304800" y="845097"/>
            <a:ext cx="4038600" cy="555570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240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/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 hasCustomPrompt="1"/>
          </p:nvPr>
        </p:nvSpPr>
        <p:spPr>
          <a:xfrm>
            <a:off x="4610100" y="851887"/>
            <a:ext cx="4381500" cy="554891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240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 userDrawn="1">
            <p:ph sz="quarter" idx="10" hasCustomPrompt="1"/>
          </p:nvPr>
        </p:nvSpPr>
        <p:spPr>
          <a:xfrm>
            <a:off x="304800" y="152400"/>
            <a:ext cx="6324600" cy="540296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735886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Dubai Campus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405" y="832066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405" y="1668596"/>
            <a:ext cx="4040188" cy="46255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5800" y="885966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11" y="1838927"/>
            <a:ext cx="4041775" cy="44551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540296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299" y="735886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7" name="Rectangle 1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Dubai Campus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-7848"/>
            <a:ext cx="6324600" cy="700544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737092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Dubai Campus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 hasCustomPrompt="1"/>
          </p:nvPr>
        </p:nvSpPr>
        <p:spPr>
          <a:xfrm>
            <a:off x="304800" y="152400"/>
            <a:ext cx="6324600" cy="540296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753658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Dubai Campus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>
            <a:normAutofit/>
          </a:bodyPr>
          <a:lstStyle>
            <a:lvl1pPr algn="l">
              <a:defRPr sz="1800" b="1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540296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-11317" y="735886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Dubai Campus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C8D7E44-7D4F-4942-A8C9-2DF6BF839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6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mgormley/courses/10601b-f16" TargetMode="External"/><Relationship Id="rId2" Type="http://schemas.openxmlformats.org/officeDocument/2006/relationships/hyperlink" Target="https://nptel.ac.in/courses/106/106/106106184/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0" y="3810000"/>
            <a:ext cx="6248400" cy="1524000"/>
          </a:xfrm>
        </p:spPr>
        <p:txBody>
          <a:bodyPr/>
          <a:lstStyle/>
          <a:p>
            <a:pPr algn="ctr"/>
            <a:r>
              <a:rPr lang="en-US" dirty="0"/>
              <a:t>Machine Learning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CS F464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Dr. Pranav M. Pawar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EA607F-0F07-4E03-8526-44D5CA7DE2DB}"/>
              </a:ext>
            </a:extLst>
          </p:cNvPr>
          <p:cNvSpPr txBox="1"/>
          <p:nvPr/>
        </p:nvSpPr>
        <p:spPr>
          <a:xfrm>
            <a:off x="1447800" y="6134100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1445644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EFBD2-61A2-4824-B26F-E6987AA169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636" y="152400"/>
            <a:ext cx="6536528" cy="363845"/>
          </a:xfrm>
        </p:spPr>
        <p:txBody>
          <a:bodyPr>
            <a:noAutofit/>
          </a:bodyPr>
          <a:lstStyle/>
          <a:p>
            <a:r>
              <a:rPr lang="en-GB" dirty="0"/>
              <a:t>Perceptron Learning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5FD5B7-9CDD-4059-B868-1D6B4FB0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38200"/>
            <a:ext cx="6342564" cy="41171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E14BC-4F19-49C4-8F60-80372BE6F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1" y="4983012"/>
            <a:ext cx="8153400" cy="152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88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9C9E29-3E93-46AD-B9D3-E25894D3F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0A6F6-E82D-4228-8977-9A6996C04E8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25000" lnSpcReduction="20000"/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0FDE1-7CC7-4283-A1C2-4E828DE0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8" y="789337"/>
            <a:ext cx="9014407" cy="3401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C1A871-386F-43D1-9C76-F36AB871B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27" y="4540175"/>
            <a:ext cx="8877647" cy="160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55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5A35B7-CCA1-498B-BD8D-6B5CFB25B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28" y="789337"/>
            <a:ext cx="5742063" cy="57078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MLP contains layers of neurons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Network contains 3 layers (example figure)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Input layer </a:t>
            </a:r>
            <a:r>
              <a:rPr lang="en-GB" dirty="0"/>
              <a:t>: x</a:t>
            </a:r>
            <a:r>
              <a:rPr lang="en-GB" baseline="-25000" dirty="0"/>
              <a:t>1</a:t>
            </a:r>
            <a:r>
              <a:rPr lang="en-GB" dirty="0"/>
              <a:t>, x</a:t>
            </a:r>
            <a:r>
              <a:rPr lang="en-GB" baseline="-25000" dirty="0"/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Hidden layer</a:t>
            </a:r>
            <a:r>
              <a:rPr lang="en-GB" dirty="0"/>
              <a:t>: 4 perceptron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Output layer</a:t>
            </a:r>
            <a:r>
              <a:rPr lang="en-GB" dirty="0"/>
              <a:t>: 1 neuron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Output of hidden layer perceptron: h</a:t>
            </a:r>
            <a:r>
              <a:rPr lang="en-GB" baseline="-25000" dirty="0"/>
              <a:t>1</a:t>
            </a:r>
            <a:r>
              <a:rPr lang="en-GB" dirty="0"/>
              <a:t>, h</a:t>
            </a:r>
            <a:r>
              <a:rPr lang="en-GB" baseline="-25000" dirty="0"/>
              <a:t>2</a:t>
            </a:r>
            <a:r>
              <a:rPr lang="en-GB" dirty="0"/>
              <a:t>, h</a:t>
            </a:r>
            <a:r>
              <a:rPr lang="en-GB" baseline="-25000" dirty="0"/>
              <a:t>3</a:t>
            </a:r>
            <a:r>
              <a:rPr lang="en-GB" dirty="0"/>
              <a:t>, h</a:t>
            </a:r>
            <a:r>
              <a:rPr lang="en-GB" baseline="-25000" dirty="0"/>
              <a:t>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Layer 1 weights: w=-1,w=+1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GB" baseline="-25000" dirty="0"/>
              <a:t>1</a:t>
            </a:r>
            <a:r>
              <a:rPr lang="en-GB" dirty="0"/>
              <a:t>, w</a:t>
            </a:r>
            <a:r>
              <a:rPr lang="en-GB" baseline="-25000" dirty="0"/>
              <a:t>2</a:t>
            </a:r>
            <a:r>
              <a:rPr lang="en-GB" dirty="0"/>
              <a:t>, w</a:t>
            </a:r>
            <a:r>
              <a:rPr lang="en-GB" baseline="-25000" dirty="0"/>
              <a:t>3</a:t>
            </a:r>
            <a:r>
              <a:rPr lang="en-GB" dirty="0"/>
              <a:t>, w</a:t>
            </a:r>
            <a:r>
              <a:rPr lang="en-GB" baseline="-25000" dirty="0"/>
              <a:t>4</a:t>
            </a:r>
            <a:r>
              <a:rPr lang="en-GB" dirty="0"/>
              <a:t> are layer 2 weights.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64122-07D9-4314-B916-18A35527B0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Multilayer Perceptron 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45A89-EC4F-4904-89B5-6B169AF2A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2" t="5369"/>
          <a:stretch/>
        </p:blipFill>
        <p:spPr>
          <a:xfrm>
            <a:off x="5953991" y="1524000"/>
            <a:ext cx="303760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16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EFBD2-61A2-4824-B26F-E6987AA169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69555"/>
            <a:ext cx="6536528" cy="363845"/>
          </a:xfrm>
        </p:spPr>
        <p:txBody>
          <a:bodyPr>
            <a:noAutofit/>
          </a:bodyPr>
          <a:lstStyle/>
          <a:p>
            <a:r>
              <a:rPr lang="en-GB" dirty="0"/>
              <a:t>Multilayer Perceptron (2)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B9CE8-995D-4CD7-8FFF-3523982D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914400"/>
            <a:ext cx="4619625" cy="297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2FA2A7-2BF1-4198-B7E7-E2A18B65EC97}"/>
              </a:ext>
            </a:extLst>
          </p:cNvPr>
          <p:cNvSpPr txBox="1"/>
          <p:nvPr/>
        </p:nvSpPr>
        <p:spPr>
          <a:xfrm>
            <a:off x="224852" y="4274127"/>
            <a:ext cx="87667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rule: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Any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function n inputs can be represented by a network of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perceptrons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containing 1 hidden layer with 2</a:t>
            </a:r>
            <a:r>
              <a:rPr lang="en-GB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perceptrons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and one output layer containing 1 perceptron. </a:t>
            </a:r>
          </a:p>
        </p:txBody>
      </p:sp>
    </p:spTree>
    <p:extLst>
      <p:ext uri="{BB962C8B-B14F-4D97-AF65-F5344CB8AC3E}">
        <p14:creationId xmlns:p14="http://schemas.microsoft.com/office/powerpoint/2010/main" val="3140778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364DE-4028-4FCB-A1C4-C38F72A61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5A600-52AA-4411-8770-C98DC535EA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69555"/>
            <a:ext cx="6705600" cy="363845"/>
          </a:xfrm>
        </p:spPr>
        <p:txBody>
          <a:bodyPr>
            <a:noAutofit/>
          </a:bodyPr>
          <a:lstStyle/>
          <a:p>
            <a:r>
              <a:rPr lang="en-GB" dirty="0"/>
              <a:t>Perceptron vs Sigmoidal Neuron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FA0BD-C051-45D7-BC66-976B080D4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" t="6671" r="8391"/>
          <a:stretch/>
        </p:blipFill>
        <p:spPr>
          <a:xfrm>
            <a:off x="2209800" y="904742"/>
            <a:ext cx="4724400" cy="2371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0223F-A135-494B-9DDC-85D1B22D6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6" y="965227"/>
            <a:ext cx="2383595" cy="1517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685516-F6C2-43E7-A641-C9D65D3F6C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19" t="-1272"/>
          <a:stretch/>
        </p:blipFill>
        <p:spPr>
          <a:xfrm>
            <a:off x="6773804" y="1204638"/>
            <a:ext cx="2282523" cy="1039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00AB75-CE05-4C7B-96BB-4593B95C7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325" y="3532536"/>
            <a:ext cx="5476875" cy="2190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6AD40D-551E-4D6B-B494-83EA8ACF0AF4}"/>
              </a:ext>
            </a:extLst>
          </p:cNvPr>
          <p:cNvSpPr txBox="1"/>
          <p:nvPr/>
        </p:nvSpPr>
        <p:spPr>
          <a:xfrm>
            <a:off x="685800" y="5732944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</a:rPr>
              <a:t>Not smooth, not continuous, not differentiable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313658-F791-40E8-988C-2A00A24EBDA2}"/>
              </a:ext>
            </a:extLst>
          </p:cNvPr>
          <p:cNvSpPr txBox="1"/>
          <p:nvPr/>
        </p:nvSpPr>
        <p:spPr>
          <a:xfrm>
            <a:off x="4305956" y="5787088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Smooth, continuous, differentiable</a:t>
            </a:r>
          </a:p>
        </p:txBody>
      </p:sp>
    </p:spTree>
    <p:extLst>
      <p:ext uri="{BB962C8B-B14F-4D97-AF65-F5344CB8AC3E}">
        <p14:creationId xmlns:p14="http://schemas.microsoft.com/office/powerpoint/2010/main" val="97352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B346362-A129-45C5-BCD5-ABE4D5204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0400" y="789337"/>
                <a:ext cx="5791200" cy="5707884"/>
              </a:xfrm>
            </p:spPr>
            <p:txBody>
              <a:bodyPr>
                <a:normAutofit fontScale="85000" lnSpcReduction="20000"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Special case of MLP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Input layer: N-dimensional vector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i="1" dirty="0"/>
                  <a:t>L-1</a:t>
                </a:r>
                <a:r>
                  <a:rPr lang="en-GB" dirty="0"/>
                  <a:t> hidden layer (e.g. 2), each with n neurons.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Output layer: </a:t>
                </a:r>
                <a:r>
                  <a:rPr lang="en-GB" i="1" dirty="0"/>
                  <a:t>k</a:t>
                </a:r>
                <a:r>
                  <a:rPr lang="en-GB" dirty="0"/>
                  <a:t> neurons (corresponding to </a:t>
                </a:r>
                <a:r>
                  <a:rPr lang="en-GB" i="1" dirty="0"/>
                  <a:t>k</a:t>
                </a:r>
                <a:r>
                  <a:rPr lang="en-GB" dirty="0"/>
                  <a:t> classes)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Neurons (hidden and output layer) are divided into pre-activation (</a:t>
                </a:r>
                <a:r>
                  <a:rPr lang="en-GB" i="1" dirty="0"/>
                  <a:t>a</a:t>
                </a:r>
                <a:r>
                  <a:rPr lang="en-GB" i="1" baseline="-25000" dirty="0"/>
                  <a:t>i</a:t>
                </a:r>
                <a:r>
                  <a:rPr lang="en-GB" dirty="0"/>
                  <a:t>) and activation (</a:t>
                </a:r>
                <a:r>
                  <a:rPr lang="en-GB" i="1" dirty="0"/>
                  <a:t>h</a:t>
                </a:r>
                <a:r>
                  <a:rPr lang="en-GB" i="1" baseline="-25000" dirty="0"/>
                  <a:t>i</a:t>
                </a:r>
                <a:r>
                  <a:rPr lang="en-GB" dirty="0"/>
                  <a:t>).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Input layer is called as </a:t>
                </a:r>
                <a:r>
                  <a:rPr lang="en-GB" i="1" dirty="0"/>
                  <a:t>0</a:t>
                </a:r>
                <a:r>
                  <a:rPr lang="en-GB" i="1" baseline="30000" dirty="0"/>
                  <a:t>th</a:t>
                </a:r>
                <a:r>
                  <a:rPr lang="en-GB" dirty="0"/>
                  <a:t> layer and output layer as </a:t>
                </a:r>
                <a:r>
                  <a:rPr lang="en-GB" i="1" dirty="0"/>
                  <a:t>L</a:t>
                </a:r>
                <a:r>
                  <a:rPr lang="en-GB" i="1" baseline="30000" dirty="0"/>
                  <a:t>th</a:t>
                </a:r>
                <a:r>
                  <a:rPr lang="en-GB" dirty="0"/>
                  <a:t> layer.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 are the weight and bias between layers </a:t>
                </a:r>
                <a:r>
                  <a:rPr lang="en-GB" i="1" dirty="0"/>
                  <a:t>i-1</a:t>
                </a:r>
                <a:r>
                  <a:rPr lang="en-GB" dirty="0"/>
                  <a:t> and </a:t>
                </a:r>
                <a:r>
                  <a:rPr lang="en-GB" i="1" dirty="0" err="1"/>
                  <a:t>i</a:t>
                </a:r>
                <a:r>
                  <a:rPr lang="en-GB" i="1" dirty="0"/>
                  <a:t> (0 &lt; </a:t>
                </a:r>
                <a:r>
                  <a:rPr lang="en-GB" i="1" dirty="0" err="1"/>
                  <a:t>i</a:t>
                </a:r>
                <a:r>
                  <a:rPr lang="en-GB" i="1" dirty="0"/>
                  <a:t> &lt; L)</a:t>
                </a:r>
                <a:r>
                  <a:rPr lang="en-GB" dirty="0"/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GB" dirty="0"/>
                  <a:t> are the weight and bias between last hidden layers and output layer.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B346362-A129-45C5-BCD5-ABE4D5204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0" y="789337"/>
                <a:ext cx="5791200" cy="5707884"/>
              </a:xfrm>
              <a:blipFill>
                <a:blip r:embed="rId2"/>
                <a:stretch>
                  <a:fillRect l="-1368" t="-2028" r="-2632" b="-3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CA9E0-822C-4B05-9A62-4BFBAC49CA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200" y="169555"/>
            <a:ext cx="6781800" cy="363845"/>
          </a:xfrm>
        </p:spPr>
        <p:txBody>
          <a:bodyPr>
            <a:noAutofit/>
          </a:bodyPr>
          <a:lstStyle/>
          <a:p>
            <a:r>
              <a:rPr lang="en-GB" dirty="0"/>
              <a:t>Feed Forward Neural Network 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E4FF1-F1CC-46EC-A36F-EEF89F04C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28" y="914400"/>
            <a:ext cx="2988472" cy="508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6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EFBD2-61A2-4824-B26F-E6987AA169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564" y="162377"/>
            <a:ext cx="6816435" cy="363845"/>
          </a:xfrm>
        </p:spPr>
        <p:txBody>
          <a:bodyPr>
            <a:noAutofit/>
          </a:bodyPr>
          <a:lstStyle/>
          <a:p>
            <a:r>
              <a:rPr lang="en-GB" dirty="0"/>
              <a:t>Feed Forward Neural Network 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762025-DD07-40D3-BE5D-3A9BF918D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888183"/>
            <a:ext cx="8305800" cy="544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79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EFBD2-61A2-4824-B26F-E6987AA169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564" y="162377"/>
            <a:ext cx="6740235" cy="363845"/>
          </a:xfrm>
        </p:spPr>
        <p:txBody>
          <a:bodyPr>
            <a:noAutofit/>
          </a:bodyPr>
          <a:lstStyle/>
          <a:p>
            <a:r>
              <a:rPr lang="en-GB" sz="3200" dirty="0"/>
              <a:t>Feed Forward Neural Network (3)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F69B27-B845-4200-9332-B08B7735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32" y="914400"/>
            <a:ext cx="8378535" cy="552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7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EFBD2-61A2-4824-B26F-E6987AA169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564" y="162377"/>
            <a:ext cx="6816436" cy="363845"/>
          </a:xfrm>
        </p:spPr>
        <p:txBody>
          <a:bodyPr>
            <a:noAutofit/>
          </a:bodyPr>
          <a:lstStyle/>
          <a:p>
            <a:r>
              <a:rPr lang="en-GB" sz="3200" dirty="0"/>
              <a:t>Feed Forward Neural Network (4)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90E637-34F9-4D15-8F0B-6B8F2478E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38200"/>
            <a:ext cx="8153400" cy="560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82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B546F-1605-4EC4-B7B0-B375966656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Supervised Learning in FFNN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55F350-158B-4998-BEB3-44F921C72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09320-27D8-4490-97EE-B627F607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28" y="985138"/>
            <a:ext cx="3293272" cy="5316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1BD60B-10A9-4CDF-982D-1CBE5ED47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883769"/>
            <a:ext cx="4876800" cy="551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52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0ADA7-3883-41F3-8105-810B7C22C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Artificial Neural Network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Introduction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McCulloch Pitts Neuron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Perceptron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Sigmoid Neuron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Multilayer Perceptron (as a Feed Forward Neural Network)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Network Training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Backpropagation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/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/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E76543-22D7-42F5-AD71-14E142FE24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1928" y="178856"/>
            <a:ext cx="6324600" cy="363845"/>
          </a:xfrm>
        </p:spPr>
        <p:txBody>
          <a:bodyPr>
            <a:noAutofit/>
          </a:bodyPr>
          <a:lstStyle/>
          <a:p>
            <a:r>
              <a:rPr lang="en-GB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424034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 hidden layers: linear classifier</a:t>
            </a:r>
          </a:p>
          <a:p>
            <a:pPr lvl="1"/>
            <a:r>
              <a:rPr lang="en-US" dirty="0" err="1"/>
              <a:t>Hyperplanes</a:t>
            </a:r>
            <a:endParaRPr lang="en-US" dirty="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85FEA060-3C8B-41EB-9E04-85EEBDAB39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Decision Boundary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Oval 16"/>
          <p:cNvSpPr>
            <a:spLocks noChangeArrowheads="1"/>
          </p:cNvSpPr>
          <p:nvPr/>
        </p:nvSpPr>
        <p:spPr bwMode="auto">
          <a:xfrm rot="16200000">
            <a:off x="950119" y="3209131"/>
            <a:ext cx="395288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 rot="16200000">
            <a:off x="617538" y="3862387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 rot="16200000" flipV="1">
            <a:off x="998538" y="3862387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42"/>
          <p:cNvSpPr>
            <a:spLocks noChangeArrowheads="1"/>
          </p:cNvSpPr>
          <p:nvPr/>
        </p:nvSpPr>
        <p:spPr bwMode="auto">
          <a:xfrm rot="16200000">
            <a:off x="565944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43"/>
          <p:cNvSpPr>
            <a:spLocks noChangeArrowheads="1"/>
          </p:cNvSpPr>
          <p:nvPr/>
        </p:nvSpPr>
        <p:spPr bwMode="auto">
          <a:xfrm rot="16200000">
            <a:off x="1329532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Object 44"/>
          <p:cNvGraphicFramePr>
            <a:graphicFrameLocks noChangeAspect="1"/>
          </p:cNvGraphicFramePr>
          <p:nvPr/>
        </p:nvGraphicFramePr>
        <p:xfrm>
          <a:off x="958851" y="3281362"/>
          <a:ext cx="3889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7"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1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1" y="3281362"/>
                        <a:ext cx="388937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6"/>
          <p:cNvGraphicFramePr>
            <a:graphicFrameLocks noChangeAspect="1"/>
          </p:cNvGraphicFramePr>
          <p:nvPr/>
        </p:nvGraphicFramePr>
        <p:xfrm>
          <a:off x="576263" y="4214812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8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1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4214812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7"/>
          <p:cNvGraphicFramePr>
            <a:graphicFrameLocks noChangeAspect="1"/>
          </p:cNvGraphicFramePr>
          <p:nvPr/>
        </p:nvGraphicFramePr>
        <p:xfrm>
          <a:off x="1312863" y="4208462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9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12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4208462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53"/>
          <p:cNvGrpSpPr>
            <a:grpSpLocks/>
          </p:cNvGrpSpPr>
          <p:nvPr/>
        </p:nvGrpSpPr>
        <p:grpSpPr bwMode="auto">
          <a:xfrm>
            <a:off x="2133600" y="3352800"/>
            <a:ext cx="6477000" cy="1752600"/>
            <a:chOff x="432" y="1536"/>
            <a:chExt cx="4080" cy="1104"/>
          </a:xfrm>
        </p:grpSpPr>
        <p:grpSp>
          <p:nvGrpSpPr>
            <p:cNvPr id="14" name="Group 54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21" name="Oval 55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 56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Oval 57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58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59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60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17" name="Group 61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9" name="AutoShape 62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AutoShape 63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Rectangle 64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" name="Rectangle 65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Line 66"/>
          <p:cNvSpPr>
            <a:spLocks noChangeShapeType="1"/>
          </p:cNvSpPr>
          <p:nvPr/>
        </p:nvSpPr>
        <p:spPr bwMode="auto">
          <a:xfrm flipV="1">
            <a:off x="2133600" y="3352800"/>
            <a:ext cx="1066800" cy="12954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67"/>
          <p:cNvSpPr>
            <a:spLocks noChangeShapeType="1"/>
          </p:cNvSpPr>
          <p:nvPr/>
        </p:nvSpPr>
        <p:spPr bwMode="auto">
          <a:xfrm flipV="1">
            <a:off x="4572000" y="3352800"/>
            <a:ext cx="914400" cy="17526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68"/>
          <p:cNvSpPr>
            <a:spLocks noChangeShapeType="1"/>
          </p:cNvSpPr>
          <p:nvPr/>
        </p:nvSpPr>
        <p:spPr bwMode="auto">
          <a:xfrm>
            <a:off x="7467600" y="3352800"/>
            <a:ext cx="457200" cy="17526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72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hidden layer</a:t>
            </a:r>
          </a:p>
          <a:p>
            <a:pPr lvl="1"/>
            <a:r>
              <a:rPr lang="en-US" dirty="0"/>
              <a:t>Boundary of convex region (open or closed) </a:t>
            </a:r>
          </a:p>
          <a:p>
            <a:endParaRPr lang="en-US" dirty="0"/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485A4603-C166-467F-88E6-3C719E0FBD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14400" dirty="0"/>
              <a:t>Decision Boundary</a:t>
            </a:r>
            <a:endParaRPr lang="en-GB" dirty="0"/>
          </a:p>
        </p:txBody>
      </p:sp>
      <p:sp>
        <p:nvSpPr>
          <p:cNvPr id="5" name="Oval 24"/>
          <p:cNvSpPr>
            <a:spLocks noChangeArrowheads="1"/>
          </p:cNvSpPr>
          <p:nvPr/>
        </p:nvSpPr>
        <p:spPr bwMode="auto">
          <a:xfrm rot="16200000">
            <a:off x="794920" y="2956719"/>
            <a:ext cx="395288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25"/>
          <p:cNvSpPr>
            <a:spLocks noChangeShapeType="1"/>
          </p:cNvSpPr>
          <p:nvPr/>
        </p:nvSpPr>
        <p:spPr bwMode="auto">
          <a:xfrm rot="16200000">
            <a:off x="462339" y="3609975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26"/>
          <p:cNvSpPr>
            <a:spLocks noChangeShapeType="1"/>
          </p:cNvSpPr>
          <p:nvPr/>
        </p:nvSpPr>
        <p:spPr bwMode="auto">
          <a:xfrm rot="16200000" flipV="1">
            <a:off x="843339" y="3609975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27"/>
          <p:cNvSpPr>
            <a:spLocks noChangeArrowheads="1"/>
          </p:cNvSpPr>
          <p:nvPr/>
        </p:nvSpPr>
        <p:spPr bwMode="auto">
          <a:xfrm rot="16200000">
            <a:off x="413920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28"/>
          <p:cNvSpPr>
            <a:spLocks noChangeArrowheads="1"/>
          </p:cNvSpPr>
          <p:nvPr/>
        </p:nvSpPr>
        <p:spPr bwMode="auto">
          <a:xfrm rot="16200000">
            <a:off x="1175920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35"/>
          <p:cNvSpPr>
            <a:spLocks noChangeShapeType="1"/>
          </p:cNvSpPr>
          <p:nvPr/>
        </p:nvSpPr>
        <p:spPr bwMode="auto">
          <a:xfrm rot="16200000">
            <a:off x="232152" y="4838700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36"/>
          <p:cNvSpPr>
            <a:spLocks noChangeShapeType="1"/>
          </p:cNvSpPr>
          <p:nvPr/>
        </p:nvSpPr>
        <p:spPr bwMode="auto">
          <a:xfrm rot="16200000" flipV="1">
            <a:off x="689352" y="4457700"/>
            <a:ext cx="67945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37"/>
          <p:cNvSpPr>
            <a:spLocks noChangeShapeType="1"/>
          </p:cNvSpPr>
          <p:nvPr/>
        </p:nvSpPr>
        <p:spPr bwMode="auto">
          <a:xfrm rot="16200000">
            <a:off x="613152" y="4457700"/>
            <a:ext cx="67945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38"/>
          <p:cNvSpPr>
            <a:spLocks noChangeShapeType="1"/>
          </p:cNvSpPr>
          <p:nvPr/>
        </p:nvSpPr>
        <p:spPr bwMode="auto">
          <a:xfrm rot="16200000" flipV="1">
            <a:off x="1070352" y="4838700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39"/>
          <p:cNvSpPr>
            <a:spLocks noChangeArrowheads="1"/>
          </p:cNvSpPr>
          <p:nvPr/>
        </p:nvSpPr>
        <p:spPr bwMode="auto">
          <a:xfrm rot="16200000">
            <a:off x="410745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40"/>
          <p:cNvSpPr>
            <a:spLocks noChangeArrowheads="1"/>
          </p:cNvSpPr>
          <p:nvPr/>
        </p:nvSpPr>
        <p:spPr bwMode="auto">
          <a:xfrm rot="16200000">
            <a:off x="1174333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6" name="Object 41"/>
          <p:cNvGraphicFramePr>
            <a:graphicFrameLocks noChangeAspect="1"/>
          </p:cNvGraphicFramePr>
          <p:nvPr/>
        </p:nvGraphicFramePr>
        <p:xfrm>
          <a:off x="803652" y="3028950"/>
          <a:ext cx="3889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1" name="Equation" r:id="rId4" imgW="139680" imgH="164880" progId="Equation.3">
                  <p:embed/>
                </p:oleObj>
              </mc:Choice>
              <mc:Fallback>
                <p:oleObj name="Equation" r:id="rId4" imgW="139680" imgH="164880" progId="Equation.3">
                  <p:embed/>
                  <p:pic>
                    <p:nvPicPr>
                      <p:cNvPr id="16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652" y="3028950"/>
                        <a:ext cx="388937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2"/>
          <p:cNvGraphicFramePr>
            <a:graphicFrameLocks noChangeAspect="1"/>
          </p:cNvGraphicFramePr>
          <p:nvPr/>
        </p:nvGraphicFramePr>
        <p:xfrm>
          <a:off x="421064" y="5041900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2" name="Equation" r:id="rId6" imgW="152280" imgH="215640" progId="Equation.3">
                  <p:embed/>
                </p:oleObj>
              </mc:Choice>
              <mc:Fallback>
                <p:oleObj name="Equation" r:id="rId6" imgW="152280" imgH="215640" progId="Equation.3">
                  <p:embed/>
                  <p:pic>
                    <p:nvPicPr>
                      <p:cNvPr id="17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064" y="5041900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3"/>
          <p:cNvGraphicFramePr>
            <a:graphicFrameLocks noChangeAspect="1"/>
          </p:cNvGraphicFramePr>
          <p:nvPr/>
        </p:nvGraphicFramePr>
        <p:xfrm>
          <a:off x="1157664" y="5035550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3" name="Equation" r:id="rId8" imgW="164880" imgH="215640" progId="Equation.3">
                  <p:embed/>
                </p:oleObj>
              </mc:Choice>
              <mc:Fallback>
                <p:oleObj name="Equation" r:id="rId8" imgW="164880" imgH="215640" progId="Equation.3">
                  <p:embed/>
                  <p:pic>
                    <p:nvPicPr>
                      <p:cNvPr id="18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664" y="5035550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45"/>
          <p:cNvGrpSpPr>
            <a:grpSpLocks/>
          </p:cNvGrpSpPr>
          <p:nvPr/>
        </p:nvGrpSpPr>
        <p:grpSpPr bwMode="auto">
          <a:xfrm>
            <a:off x="2133600" y="3352800"/>
            <a:ext cx="6477000" cy="1752600"/>
            <a:chOff x="432" y="1536"/>
            <a:chExt cx="4080" cy="1104"/>
          </a:xfrm>
        </p:grpSpPr>
        <p:grpSp>
          <p:nvGrpSpPr>
            <p:cNvPr id="20" name="Group 46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27" name="Oval 47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48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49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50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51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52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23" name="Group 53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25" name="AutoShape 54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AutoShape 55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4" name="Rectangle 56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57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Rectangle 58"/>
          <p:cNvSpPr>
            <a:spLocks noChangeArrowheads="1"/>
          </p:cNvSpPr>
          <p:nvPr/>
        </p:nvSpPr>
        <p:spPr bwMode="auto">
          <a:xfrm rot="2848167">
            <a:off x="2628900" y="3314700"/>
            <a:ext cx="685800" cy="1828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9"/>
          <p:cNvSpPr>
            <a:spLocks/>
          </p:cNvSpPr>
          <p:nvPr/>
        </p:nvSpPr>
        <p:spPr bwMode="auto">
          <a:xfrm>
            <a:off x="4864100" y="3352800"/>
            <a:ext cx="558800" cy="1752600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8" y="384"/>
              </a:cxn>
              <a:cxn ang="0">
                <a:pos x="296" y="912"/>
              </a:cxn>
              <a:cxn ang="0">
                <a:pos x="344" y="1104"/>
              </a:cxn>
            </a:cxnLst>
            <a:rect l="0" t="0" r="r" b="b"/>
            <a:pathLst>
              <a:path w="352" h="1104">
                <a:moveTo>
                  <a:pt x="344" y="0"/>
                </a:moveTo>
                <a:cubicBezTo>
                  <a:pt x="180" y="116"/>
                  <a:pt x="16" y="232"/>
                  <a:pt x="8" y="384"/>
                </a:cubicBezTo>
                <a:cubicBezTo>
                  <a:pt x="0" y="536"/>
                  <a:pt x="240" y="792"/>
                  <a:pt x="296" y="912"/>
                </a:cubicBezTo>
                <a:cubicBezTo>
                  <a:pt x="352" y="1032"/>
                  <a:pt x="348" y="1068"/>
                  <a:pt x="344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7391400" y="3352800"/>
            <a:ext cx="533400" cy="1752600"/>
          </a:xfrm>
          <a:custGeom>
            <a:avLst/>
            <a:gdLst/>
            <a:ahLst/>
            <a:cxnLst>
              <a:cxn ang="0">
                <a:pos x="336" y="0"/>
              </a:cxn>
              <a:cxn ang="0">
                <a:pos x="96" y="384"/>
              </a:cxn>
              <a:cxn ang="0">
                <a:pos x="96" y="864"/>
              </a:cxn>
              <a:cxn ang="0">
                <a:pos x="0" y="1104"/>
              </a:cxn>
            </a:cxnLst>
            <a:rect l="0" t="0" r="r" b="b"/>
            <a:pathLst>
              <a:path w="336" h="1104">
                <a:moveTo>
                  <a:pt x="336" y="0"/>
                </a:moveTo>
                <a:cubicBezTo>
                  <a:pt x="236" y="120"/>
                  <a:pt x="136" y="240"/>
                  <a:pt x="96" y="384"/>
                </a:cubicBezTo>
                <a:cubicBezTo>
                  <a:pt x="56" y="528"/>
                  <a:pt x="112" y="744"/>
                  <a:pt x="96" y="864"/>
                </a:cubicBezTo>
                <a:cubicBezTo>
                  <a:pt x="80" y="984"/>
                  <a:pt x="40" y="1044"/>
                  <a:pt x="0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66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hidden layers</a:t>
            </a:r>
          </a:p>
          <a:p>
            <a:pPr lvl="1"/>
            <a:r>
              <a:rPr lang="en-US" dirty="0"/>
              <a:t>Combinations of convex regions </a:t>
            </a:r>
          </a:p>
          <a:p>
            <a:endParaRPr lang="en-US" dirty="0"/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20FEFB2A-513F-4D75-AFC0-AB500032FB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Decision Boundary</a:t>
            </a:r>
            <a:endParaRPr lang="en-GB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133600" y="3197225"/>
            <a:ext cx="6477000" cy="1752600"/>
            <a:chOff x="432" y="1536"/>
            <a:chExt cx="4080" cy="1104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13" name="Oval 4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5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6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8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9" name="Group 10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1" name="AutoShape 11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AutoShape 12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" name="Rectangle 13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Rectangle 15"/>
          <p:cNvSpPr>
            <a:spLocks noChangeArrowheads="1"/>
          </p:cNvSpPr>
          <p:nvPr/>
        </p:nvSpPr>
        <p:spPr bwMode="auto">
          <a:xfrm rot="2545265">
            <a:off x="2286000" y="4187825"/>
            <a:ext cx="533400" cy="685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 rot="19054735" flipH="1">
            <a:off x="3124200" y="3273425"/>
            <a:ext cx="533400" cy="685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7"/>
          <p:cNvSpPr>
            <a:spLocks/>
          </p:cNvSpPr>
          <p:nvPr/>
        </p:nvSpPr>
        <p:spPr bwMode="auto">
          <a:xfrm>
            <a:off x="4843463" y="3706813"/>
            <a:ext cx="1543050" cy="1050925"/>
          </a:xfrm>
          <a:custGeom>
            <a:avLst/>
            <a:gdLst/>
            <a:ahLst/>
            <a:cxnLst>
              <a:cxn ang="0">
                <a:pos x="157" y="0"/>
              </a:cxn>
              <a:cxn ang="0">
                <a:pos x="95" y="10"/>
              </a:cxn>
              <a:cxn ang="0">
                <a:pos x="74" y="41"/>
              </a:cxn>
              <a:cxn ang="0">
                <a:pos x="12" y="93"/>
              </a:cxn>
              <a:cxn ang="0">
                <a:pos x="22" y="176"/>
              </a:cxn>
              <a:cxn ang="0">
                <a:pos x="157" y="207"/>
              </a:cxn>
              <a:cxn ang="0">
                <a:pos x="281" y="300"/>
              </a:cxn>
              <a:cxn ang="0">
                <a:pos x="271" y="352"/>
              </a:cxn>
              <a:cxn ang="0">
                <a:pos x="126" y="414"/>
              </a:cxn>
              <a:cxn ang="0">
                <a:pos x="64" y="476"/>
              </a:cxn>
              <a:cxn ang="0">
                <a:pos x="22" y="538"/>
              </a:cxn>
              <a:cxn ang="0">
                <a:pos x="54" y="662"/>
              </a:cxn>
              <a:cxn ang="0">
                <a:pos x="405" y="621"/>
              </a:cxn>
              <a:cxn ang="0">
                <a:pos x="674" y="579"/>
              </a:cxn>
              <a:cxn ang="0">
                <a:pos x="757" y="559"/>
              </a:cxn>
              <a:cxn ang="0">
                <a:pos x="798" y="548"/>
              </a:cxn>
              <a:cxn ang="0">
                <a:pos x="922" y="445"/>
              </a:cxn>
              <a:cxn ang="0">
                <a:pos x="953" y="414"/>
              </a:cxn>
              <a:cxn ang="0">
                <a:pos x="922" y="217"/>
              </a:cxn>
              <a:cxn ang="0">
                <a:pos x="798" y="155"/>
              </a:cxn>
              <a:cxn ang="0">
                <a:pos x="767" y="135"/>
              </a:cxn>
              <a:cxn ang="0">
                <a:pos x="509" y="41"/>
              </a:cxn>
              <a:cxn ang="0">
                <a:pos x="385" y="21"/>
              </a:cxn>
              <a:cxn ang="0">
                <a:pos x="281" y="0"/>
              </a:cxn>
              <a:cxn ang="0">
                <a:pos x="157" y="0"/>
              </a:cxn>
            </a:cxnLst>
            <a:rect l="0" t="0" r="r" b="b"/>
            <a:pathLst>
              <a:path w="972" h="662">
                <a:moveTo>
                  <a:pt x="157" y="0"/>
                </a:moveTo>
                <a:cubicBezTo>
                  <a:pt x="136" y="3"/>
                  <a:pt x="114" y="1"/>
                  <a:pt x="95" y="10"/>
                </a:cubicBezTo>
                <a:cubicBezTo>
                  <a:pt x="84" y="16"/>
                  <a:pt x="82" y="31"/>
                  <a:pt x="74" y="41"/>
                </a:cubicBezTo>
                <a:cubicBezTo>
                  <a:pt x="49" y="71"/>
                  <a:pt x="42" y="72"/>
                  <a:pt x="12" y="93"/>
                </a:cubicBezTo>
                <a:cubicBezTo>
                  <a:pt x="15" y="121"/>
                  <a:pt x="5" y="154"/>
                  <a:pt x="22" y="176"/>
                </a:cubicBezTo>
                <a:cubicBezTo>
                  <a:pt x="22" y="176"/>
                  <a:pt x="130" y="198"/>
                  <a:pt x="157" y="207"/>
                </a:cubicBezTo>
                <a:cubicBezTo>
                  <a:pt x="204" y="238"/>
                  <a:pt x="242" y="261"/>
                  <a:pt x="281" y="300"/>
                </a:cubicBezTo>
                <a:cubicBezTo>
                  <a:pt x="278" y="317"/>
                  <a:pt x="277" y="335"/>
                  <a:pt x="271" y="352"/>
                </a:cubicBezTo>
                <a:cubicBezTo>
                  <a:pt x="251" y="406"/>
                  <a:pt x="172" y="398"/>
                  <a:pt x="126" y="414"/>
                </a:cubicBezTo>
                <a:cubicBezTo>
                  <a:pt x="105" y="435"/>
                  <a:pt x="85" y="455"/>
                  <a:pt x="64" y="476"/>
                </a:cubicBezTo>
                <a:cubicBezTo>
                  <a:pt x="46" y="494"/>
                  <a:pt x="22" y="538"/>
                  <a:pt x="22" y="538"/>
                </a:cubicBezTo>
                <a:cubicBezTo>
                  <a:pt x="3" y="596"/>
                  <a:pt x="0" y="627"/>
                  <a:pt x="54" y="662"/>
                </a:cubicBezTo>
                <a:cubicBezTo>
                  <a:pt x="172" y="651"/>
                  <a:pt x="286" y="630"/>
                  <a:pt x="405" y="621"/>
                </a:cubicBezTo>
                <a:cubicBezTo>
                  <a:pt x="494" y="598"/>
                  <a:pt x="583" y="589"/>
                  <a:pt x="674" y="579"/>
                </a:cubicBezTo>
                <a:cubicBezTo>
                  <a:pt x="702" y="572"/>
                  <a:pt x="729" y="566"/>
                  <a:pt x="757" y="559"/>
                </a:cubicBezTo>
                <a:cubicBezTo>
                  <a:pt x="771" y="556"/>
                  <a:pt x="798" y="548"/>
                  <a:pt x="798" y="548"/>
                </a:cubicBezTo>
                <a:cubicBezTo>
                  <a:pt x="884" y="491"/>
                  <a:pt x="842" y="525"/>
                  <a:pt x="922" y="445"/>
                </a:cubicBezTo>
                <a:cubicBezTo>
                  <a:pt x="932" y="435"/>
                  <a:pt x="953" y="414"/>
                  <a:pt x="953" y="414"/>
                </a:cubicBezTo>
                <a:cubicBezTo>
                  <a:pt x="972" y="360"/>
                  <a:pt x="972" y="260"/>
                  <a:pt x="922" y="217"/>
                </a:cubicBezTo>
                <a:cubicBezTo>
                  <a:pt x="873" y="175"/>
                  <a:pt x="856" y="175"/>
                  <a:pt x="798" y="155"/>
                </a:cubicBezTo>
                <a:cubicBezTo>
                  <a:pt x="786" y="151"/>
                  <a:pt x="778" y="140"/>
                  <a:pt x="767" y="135"/>
                </a:cubicBezTo>
                <a:cubicBezTo>
                  <a:pt x="692" y="98"/>
                  <a:pt x="592" y="56"/>
                  <a:pt x="509" y="41"/>
                </a:cubicBezTo>
                <a:cubicBezTo>
                  <a:pt x="468" y="34"/>
                  <a:pt x="426" y="28"/>
                  <a:pt x="385" y="21"/>
                </a:cubicBezTo>
                <a:cubicBezTo>
                  <a:pt x="317" y="10"/>
                  <a:pt x="337" y="14"/>
                  <a:pt x="281" y="0"/>
                </a:cubicBezTo>
                <a:cubicBezTo>
                  <a:pt x="184" y="12"/>
                  <a:pt x="225" y="17"/>
                  <a:pt x="157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8"/>
          <p:cNvSpPr>
            <a:spLocks/>
          </p:cNvSpPr>
          <p:nvPr/>
        </p:nvSpPr>
        <p:spPr bwMode="auto">
          <a:xfrm>
            <a:off x="6931025" y="3525838"/>
            <a:ext cx="628650" cy="644525"/>
          </a:xfrm>
          <a:custGeom>
            <a:avLst/>
            <a:gdLst/>
            <a:ahLst/>
            <a:cxnLst>
              <a:cxn ang="0">
                <a:pos x="104" y="0"/>
              </a:cxn>
              <a:cxn ang="0">
                <a:pos x="83" y="31"/>
              </a:cxn>
              <a:cxn ang="0">
                <a:pos x="21" y="93"/>
              </a:cxn>
              <a:cxn ang="0">
                <a:pos x="73" y="238"/>
              </a:cxn>
              <a:cxn ang="0">
                <a:pos x="94" y="373"/>
              </a:cxn>
              <a:cxn ang="0">
                <a:pos x="156" y="404"/>
              </a:cxn>
              <a:cxn ang="0">
                <a:pos x="228" y="393"/>
              </a:cxn>
              <a:cxn ang="0">
                <a:pos x="280" y="300"/>
              </a:cxn>
              <a:cxn ang="0">
                <a:pos x="290" y="259"/>
              </a:cxn>
              <a:cxn ang="0">
                <a:pos x="352" y="217"/>
              </a:cxn>
              <a:cxn ang="0">
                <a:pos x="301" y="42"/>
              </a:cxn>
              <a:cxn ang="0">
                <a:pos x="259" y="52"/>
              </a:cxn>
              <a:cxn ang="0">
                <a:pos x="218" y="114"/>
              </a:cxn>
              <a:cxn ang="0">
                <a:pos x="176" y="104"/>
              </a:cxn>
              <a:cxn ang="0">
                <a:pos x="145" y="31"/>
              </a:cxn>
              <a:cxn ang="0">
                <a:pos x="114" y="21"/>
              </a:cxn>
              <a:cxn ang="0">
                <a:pos x="104" y="0"/>
              </a:cxn>
            </a:cxnLst>
            <a:rect l="0" t="0" r="r" b="b"/>
            <a:pathLst>
              <a:path w="396" h="406">
                <a:moveTo>
                  <a:pt x="104" y="0"/>
                </a:moveTo>
                <a:cubicBezTo>
                  <a:pt x="97" y="10"/>
                  <a:pt x="91" y="22"/>
                  <a:pt x="83" y="31"/>
                </a:cubicBezTo>
                <a:cubicBezTo>
                  <a:pt x="64" y="53"/>
                  <a:pt x="21" y="93"/>
                  <a:pt x="21" y="93"/>
                </a:cubicBezTo>
                <a:cubicBezTo>
                  <a:pt x="0" y="157"/>
                  <a:pt x="20" y="202"/>
                  <a:pt x="73" y="238"/>
                </a:cubicBezTo>
                <a:cubicBezTo>
                  <a:pt x="87" y="281"/>
                  <a:pt x="79" y="330"/>
                  <a:pt x="94" y="373"/>
                </a:cubicBezTo>
                <a:cubicBezTo>
                  <a:pt x="98" y="386"/>
                  <a:pt x="145" y="400"/>
                  <a:pt x="156" y="404"/>
                </a:cubicBezTo>
                <a:cubicBezTo>
                  <a:pt x="180" y="400"/>
                  <a:pt x="208" y="406"/>
                  <a:pt x="228" y="393"/>
                </a:cubicBezTo>
                <a:cubicBezTo>
                  <a:pt x="251" y="378"/>
                  <a:pt x="271" y="329"/>
                  <a:pt x="280" y="300"/>
                </a:cubicBezTo>
                <a:cubicBezTo>
                  <a:pt x="284" y="286"/>
                  <a:pt x="281" y="270"/>
                  <a:pt x="290" y="259"/>
                </a:cubicBezTo>
                <a:cubicBezTo>
                  <a:pt x="306" y="240"/>
                  <a:pt x="352" y="217"/>
                  <a:pt x="352" y="217"/>
                </a:cubicBezTo>
                <a:cubicBezTo>
                  <a:pt x="396" y="131"/>
                  <a:pt x="393" y="72"/>
                  <a:pt x="301" y="42"/>
                </a:cubicBezTo>
                <a:cubicBezTo>
                  <a:pt x="287" y="45"/>
                  <a:pt x="270" y="43"/>
                  <a:pt x="259" y="52"/>
                </a:cubicBezTo>
                <a:cubicBezTo>
                  <a:pt x="240" y="68"/>
                  <a:pt x="218" y="114"/>
                  <a:pt x="218" y="114"/>
                </a:cubicBezTo>
                <a:cubicBezTo>
                  <a:pt x="204" y="111"/>
                  <a:pt x="188" y="112"/>
                  <a:pt x="176" y="104"/>
                </a:cubicBezTo>
                <a:cubicBezTo>
                  <a:pt x="137" y="78"/>
                  <a:pt x="172" y="64"/>
                  <a:pt x="145" y="31"/>
                </a:cubicBezTo>
                <a:cubicBezTo>
                  <a:pt x="138" y="23"/>
                  <a:pt x="123" y="28"/>
                  <a:pt x="114" y="21"/>
                </a:cubicBezTo>
                <a:cubicBezTo>
                  <a:pt x="108" y="16"/>
                  <a:pt x="107" y="7"/>
                  <a:pt x="104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9"/>
          <p:cNvSpPr>
            <a:spLocks/>
          </p:cNvSpPr>
          <p:nvPr/>
        </p:nvSpPr>
        <p:spPr bwMode="auto">
          <a:xfrm>
            <a:off x="7408863" y="3641725"/>
            <a:ext cx="1100137" cy="1311275"/>
          </a:xfrm>
          <a:custGeom>
            <a:avLst/>
            <a:gdLst/>
            <a:ahLst/>
            <a:cxnLst>
              <a:cxn ang="0">
                <a:pos x="248" y="641"/>
              </a:cxn>
              <a:cxn ang="0">
                <a:pos x="268" y="393"/>
              </a:cxn>
              <a:cxn ang="0">
                <a:pos x="237" y="196"/>
              </a:cxn>
              <a:cxn ang="0">
                <a:pos x="258" y="82"/>
              </a:cxn>
              <a:cxn ang="0">
                <a:pos x="289" y="51"/>
              </a:cxn>
              <a:cxn ang="0">
                <a:pos x="351" y="31"/>
              </a:cxn>
              <a:cxn ang="0">
                <a:pos x="382" y="41"/>
              </a:cxn>
              <a:cxn ang="0">
                <a:pos x="424" y="165"/>
              </a:cxn>
              <a:cxn ang="0">
                <a:pos x="455" y="186"/>
              </a:cxn>
              <a:cxn ang="0">
                <a:pos x="537" y="103"/>
              </a:cxn>
              <a:cxn ang="0">
                <a:pos x="579" y="41"/>
              </a:cxn>
              <a:cxn ang="0">
                <a:pos x="589" y="10"/>
              </a:cxn>
              <a:cxn ang="0">
                <a:pos x="651" y="51"/>
              </a:cxn>
              <a:cxn ang="0">
                <a:pos x="693" y="144"/>
              </a:cxn>
              <a:cxn ang="0">
                <a:pos x="662" y="217"/>
              </a:cxn>
              <a:cxn ang="0">
                <a:pos x="599" y="279"/>
              </a:cxn>
              <a:cxn ang="0">
                <a:pos x="630" y="403"/>
              </a:cxn>
              <a:cxn ang="0">
                <a:pos x="662" y="475"/>
              </a:cxn>
              <a:cxn ang="0">
                <a:pos x="682" y="538"/>
              </a:cxn>
              <a:cxn ang="0">
                <a:pos x="620" y="672"/>
              </a:cxn>
              <a:cxn ang="0">
                <a:pos x="320" y="806"/>
              </a:cxn>
              <a:cxn ang="0">
                <a:pos x="186" y="806"/>
              </a:cxn>
              <a:cxn ang="0">
                <a:pos x="20" y="703"/>
              </a:cxn>
              <a:cxn ang="0">
                <a:pos x="51" y="548"/>
              </a:cxn>
              <a:cxn ang="0">
                <a:pos x="155" y="631"/>
              </a:cxn>
              <a:cxn ang="0">
                <a:pos x="248" y="641"/>
              </a:cxn>
            </a:cxnLst>
            <a:rect l="0" t="0" r="r" b="b"/>
            <a:pathLst>
              <a:path w="693" h="826">
                <a:moveTo>
                  <a:pt x="248" y="641"/>
                </a:moveTo>
                <a:cubicBezTo>
                  <a:pt x="297" y="558"/>
                  <a:pt x="303" y="492"/>
                  <a:pt x="268" y="393"/>
                </a:cubicBezTo>
                <a:cubicBezTo>
                  <a:pt x="261" y="323"/>
                  <a:pt x="255" y="263"/>
                  <a:pt x="237" y="196"/>
                </a:cubicBezTo>
                <a:cubicBezTo>
                  <a:pt x="242" y="158"/>
                  <a:pt x="237" y="114"/>
                  <a:pt x="258" y="82"/>
                </a:cubicBezTo>
                <a:cubicBezTo>
                  <a:pt x="266" y="70"/>
                  <a:pt x="276" y="58"/>
                  <a:pt x="289" y="51"/>
                </a:cubicBezTo>
                <a:cubicBezTo>
                  <a:pt x="308" y="41"/>
                  <a:pt x="351" y="31"/>
                  <a:pt x="351" y="31"/>
                </a:cubicBezTo>
                <a:cubicBezTo>
                  <a:pt x="361" y="34"/>
                  <a:pt x="376" y="32"/>
                  <a:pt x="382" y="41"/>
                </a:cubicBezTo>
                <a:cubicBezTo>
                  <a:pt x="401" y="67"/>
                  <a:pt x="412" y="131"/>
                  <a:pt x="424" y="165"/>
                </a:cubicBezTo>
                <a:cubicBezTo>
                  <a:pt x="428" y="177"/>
                  <a:pt x="445" y="179"/>
                  <a:pt x="455" y="186"/>
                </a:cubicBezTo>
                <a:cubicBezTo>
                  <a:pt x="505" y="170"/>
                  <a:pt x="511" y="146"/>
                  <a:pt x="537" y="103"/>
                </a:cubicBezTo>
                <a:cubicBezTo>
                  <a:pt x="550" y="82"/>
                  <a:pt x="579" y="41"/>
                  <a:pt x="579" y="41"/>
                </a:cubicBezTo>
                <a:cubicBezTo>
                  <a:pt x="582" y="31"/>
                  <a:pt x="579" y="15"/>
                  <a:pt x="589" y="10"/>
                </a:cubicBezTo>
                <a:cubicBezTo>
                  <a:pt x="609" y="0"/>
                  <a:pt x="646" y="46"/>
                  <a:pt x="651" y="51"/>
                </a:cubicBezTo>
                <a:cubicBezTo>
                  <a:pt x="663" y="84"/>
                  <a:pt x="681" y="111"/>
                  <a:pt x="693" y="144"/>
                </a:cubicBezTo>
                <a:cubicBezTo>
                  <a:pt x="684" y="178"/>
                  <a:pt x="685" y="191"/>
                  <a:pt x="662" y="217"/>
                </a:cubicBezTo>
                <a:cubicBezTo>
                  <a:pt x="642" y="239"/>
                  <a:pt x="599" y="279"/>
                  <a:pt x="599" y="279"/>
                </a:cubicBezTo>
                <a:cubicBezTo>
                  <a:pt x="577" y="348"/>
                  <a:pt x="565" y="359"/>
                  <a:pt x="630" y="403"/>
                </a:cubicBezTo>
                <a:cubicBezTo>
                  <a:pt x="661" y="449"/>
                  <a:pt x="645" y="418"/>
                  <a:pt x="662" y="475"/>
                </a:cubicBezTo>
                <a:cubicBezTo>
                  <a:pt x="668" y="496"/>
                  <a:pt x="682" y="538"/>
                  <a:pt x="682" y="538"/>
                </a:cubicBezTo>
                <a:cubicBezTo>
                  <a:pt x="670" y="585"/>
                  <a:pt x="647" y="632"/>
                  <a:pt x="620" y="672"/>
                </a:cubicBezTo>
                <a:cubicBezTo>
                  <a:pt x="584" y="821"/>
                  <a:pt x="454" y="799"/>
                  <a:pt x="320" y="806"/>
                </a:cubicBezTo>
                <a:cubicBezTo>
                  <a:pt x="263" y="816"/>
                  <a:pt x="245" y="826"/>
                  <a:pt x="186" y="806"/>
                </a:cubicBezTo>
                <a:cubicBezTo>
                  <a:pt x="128" y="786"/>
                  <a:pt x="76" y="731"/>
                  <a:pt x="20" y="703"/>
                </a:cubicBezTo>
                <a:cubicBezTo>
                  <a:pt x="0" y="642"/>
                  <a:pt x="6" y="593"/>
                  <a:pt x="51" y="548"/>
                </a:cubicBezTo>
                <a:cubicBezTo>
                  <a:pt x="132" y="564"/>
                  <a:pt x="93" y="544"/>
                  <a:pt x="155" y="631"/>
                </a:cubicBezTo>
                <a:cubicBezTo>
                  <a:pt x="173" y="656"/>
                  <a:pt x="217" y="641"/>
                  <a:pt x="248" y="64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0"/>
          <p:cNvSpPr>
            <a:spLocks/>
          </p:cNvSpPr>
          <p:nvPr/>
        </p:nvSpPr>
        <p:spPr bwMode="auto">
          <a:xfrm>
            <a:off x="8001000" y="4187825"/>
            <a:ext cx="279400" cy="446088"/>
          </a:xfrm>
          <a:custGeom>
            <a:avLst/>
            <a:gdLst/>
            <a:ahLst/>
            <a:cxnLst>
              <a:cxn ang="0">
                <a:pos x="31" y="51"/>
              </a:cxn>
              <a:cxn ang="0">
                <a:pos x="0" y="124"/>
              </a:cxn>
              <a:cxn ang="0">
                <a:pos x="114" y="258"/>
              </a:cxn>
              <a:cxn ang="0">
                <a:pos x="145" y="279"/>
              </a:cxn>
              <a:cxn ang="0">
                <a:pos x="176" y="217"/>
              </a:cxn>
              <a:cxn ang="0">
                <a:pos x="73" y="0"/>
              </a:cxn>
              <a:cxn ang="0">
                <a:pos x="42" y="20"/>
              </a:cxn>
              <a:cxn ang="0">
                <a:pos x="31" y="51"/>
              </a:cxn>
            </a:cxnLst>
            <a:rect l="0" t="0" r="r" b="b"/>
            <a:pathLst>
              <a:path w="176" h="281">
                <a:moveTo>
                  <a:pt x="31" y="51"/>
                </a:moveTo>
                <a:cubicBezTo>
                  <a:pt x="29" y="55"/>
                  <a:pt x="0" y="112"/>
                  <a:pt x="0" y="124"/>
                </a:cubicBezTo>
                <a:cubicBezTo>
                  <a:pt x="0" y="193"/>
                  <a:pt x="54" y="239"/>
                  <a:pt x="114" y="258"/>
                </a:cubicBezTo>
                <a:cubicBezTo>
                  <a:pt x="124" y="265"/>
                  <a:pt x="133" y="281"/>
                  <a:pt x="145" y="279"/>
                </a:cubicBezTo>
                <a:cubicBezTo>
                  <a:pt x="160" y="276"/>
                  <a:pt x="173" y="228"/>
                  <a:pt x="176" y="217"/>
                </a:cubicBezTo>
                <a:cubicBezTo>
                  <a:pt x="166" y="134"/>
                  <a:pt x="147" y="48"/>
                  <a:pt x="73" y="0"/>
                </a:cubicBezTo>
                <a:cubicBezTo>
                  <a:pt x="63" y="7"/>
                  <a:pt x="50" y="11"/>
                  <a:pt x="42" y="20"/>
                </a:cubicBezTo>
                <a:cubicBezTo>
                  <a:pt x="35" y="28"/>
                  <a:pt x="31" y="51"/>
                  <a:pt x="31" y="5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3"/>
          <p:cNvGrpSpPr>
            <a:grpSpLocks/>
          </p:cNvGrpSpPr>
          <p:nvPr/>
        </p:nvGrpSpPr>
        <p:grpSpPr bwMode="auto">
          <a:xfrm rot="-5400000">
            <a:off x="-902670" y="3117850"/>
            <a:ext cx="3619500" cy="1295400"/>
            <a:chOff x="1200" y="1200"/>
            <a:chExt cx="3072" cy="816"/>
          </a:xfrm>
        </p:grpSpPr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3936" y="144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3360" y="139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3360" y="163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3024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3024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2448" y="13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2448" y="1392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2448" y="1344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2448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2112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2112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1536" y="13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V="1">
              <a:off x="1536" y="1392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1536" y="1344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V="1">
              <a:off x="1536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1200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0"/>
            <p:cNvSpPr>
              <a:spLocks noChangeArrowheads="1"/>
            </p:cNvSpPr>
            <p:nvPr/>
          </p:nvSpPr>
          <p:spPr bwMode="auto">
            <a:xfrm>
              <a:off x="1200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43" name="Object 41"/>
          <p:cNvGraphicFramePr>
            <a:graphicFrameLocks noChangeAspect="1"/>
          </p:cNvGraphicFramePr>
          <p:nvPr/>
        </p:nvGraphicFramePr>
        <p:xfrm>
          <a:off x="718168" y="1957388"/>
          <a:ext cx="388937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5"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43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68" y="1957388"/>
                        <a:ext cx="388937" cy="455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2"/>
          <p:cNvGraphicFramePr>
            <a:graphicFrameLocks noChangeAspect="1"/>
          </p:cNvGraphicFramePr>
          <p:nvPr/>
        </p:nvGraphicFramePr>
        <p:xfrm>
          <a:off x="335580" y="5041900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6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44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580" y="5041900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3"/>
          <p:cNvGraphicFramePr>
            <a:graphicFrameLocks noChangeAspect="1"/>
          </p:cNvGraphicFramePr>
          <p:nvPr/>
        </p:nvGraphicFramePr>
        <p:xfrm>
          <a:off x="1072180" y="5035550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45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2180" y="5035550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2730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18258A-2B8B-4CFE-8DEC-92C3DFD36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08702-2827-4F34-AA58-5653FB6551D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Activation Functions</a:t>
            </a:r>
          </a:p>
        </p:txBody>
      </p:sp>
      <p:pic>
        <p:nvPicPr>
          <p:cNvPr id="7172" name="Picture 4" descr="Image for post">
            <a:extLst>
              <a:ext uri="{FF2B5EF4-FFF2-40B4-BE49-F238E27FC236}">
                <a16:creationId xmlns:a16="http://schemas.microsoft.com/office/drawing/2014/main" id="{65BB5814-BC9F-4D0C-A92E-3E54B970E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789336"/>
            <a:ext cx="8382000" cy="570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188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DC5A5F-2920-454A-B203-E9EF9CE3E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054"/>
          <a:stretch/>
        </p:blipFill>
        <p:spPr>
          <a:xfrm>
            <a:off x="191146" y="990600"/>
            <a:ext cx="7150057" cy="3962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EFF82-1528-4BF6-8668-C4787A0014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Training NN (1)</a:t>
            </a:r>
          </a:p>
        </p:txBody>
      </p:sp>
    </p:spTree>
    <p:extLst>
      <p:ext uri="{BB962C8B-B14F-4D97-AF65-F5344CB8AC3E}">
        <p14:creationId xmlns:p14="http://schemas.microsoft.com/office/powerpoint/2010/main" val="2151499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F66890-D0C5-4B32-B8DB-361D461A3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FBD54-B2DD-449D-9247-4529A0EB8A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14400" dirty="0"/>
              <a:t>Training NN (2)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F709E-A57C-4AD4-9284-1555DA2E6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0" y="951311"/>
            <a:ext cx="3333750" cy="2443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7CCC9-FB53-496B-99FE-A46C27375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242" y="951311"/>
            <a:ext cx="5441394" cy="407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60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5813C-127B-4C76-B2D1-997CA1156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815D2-6893-4577-A047-DCF10B2D27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Backpropagation (1)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A03B0CE-6AE9-454A-869C-2C47979EB976}"/>
              </a:ext>
            </a:extLst>
          </p:cNvPr>
          <p:cNvGrpSpPr/>
          <p:nvPr/>
        </p:nvGrpSpPr>
        <p:grpSpPr>
          <a:xfrm>
            <a:off x="435477" y="990600"/>
            <a:ext cx="5877501" cy="2277777"/>
            <a:chOff x="457200" y="3949386"/>
            <a:chExt cx="7153008" cy="277208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DFDFA81-186C-4297-82CA-CEB03065618F}"/>
                </a:ext>
              </a:extLst>
            </p:cNvPr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AE41914-0506-43AF-8FB1-65762DFCE623}"/>
                  </a:ext>
                </a:extLst>
              </p:cNvPr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2200" b="1" dirty="0"/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9ED54F0-ACA5-41D4-AE0E-BF5B032258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671B142A-E861-4288-959E-ADC9FB861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6E2E2D-DE4E-4BC3-BCB6-30DE8EB67BEC}"/>
                </a:ext>
              </a:extLst>
            </p:cNvPr>
            <p:cNvSpPr/>
            <p:nvPr/>
          </p:nvSpPr>
          <p:spPr>
            <a:xfrm>
              <a:off x="621362" y="4630900"/>
              <a:ext cx="177413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Chain Rule:</a:t>
              </a:r>
              <a:endParaRPr lang="en-US" sz="2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AF9D40C-3FA4-4D61-9B52-419C4A16EF59}"/>
                </a:ext>
              </a:extLst>
            </p:cNvPr>
            <p:cNvSpPr/>
            <p:nvPr/>
          </p:nvSpPr>
          <p:spPr>
            <a:xfrm>
              <a:off x="612611" y="4070498"/>
              <a:ext cx="107618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Given: </a:t>
              </a:r>
              <a:endParaRPr lang="en-US" sz="260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72B2641-B7DF-49B3-AC3C-E013D5AEF742}"/>
              </a:ext>
            </a:extLst>
          </p:cNvPr>
          <p:cNvSpPr txBox="1"/>
          <p:nvPr/>
        </p:nvSpPr>
        <p:spPr>
          <a:xfrm>
            <a:off x="5562600" y="3900006"/>
            <a:ext cx="2336207" cy="17851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b="1" dirty="0"/>
              <a:t>Backpropagation</a:t>
            </a:r>
            <a:r>
              <a:rPr lang="en-US" sz="2200" dirty="0"/>
              <a:t> is just repeated application of the </a:t>
            </a:r>
            <a:r>
              <a:rPr lang="en-US" sz="2200" b="1" dirty="0"/>
              <a:t>chain rule </a:t>
            </a:r>
            <a:r>
              <a:rPr lang="en-US" sz="2200" dirty="0"/>
              <a:t>from Calculus.</a:t>
            </a:r>
          </a:p>
        </p:txBody>
      </p:sp>
    </p:spTree>
    <p:extLst>
      <p:ext uri="{BB962C8B-B14F-4D97-AF65-F5344CB8AC3E}">
        <p14:creationId xmlns:p14="http://schemas.microsoft.com/office/powerpoint/2010/main" val="68337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5D21A1-E7FD-4792-AEF5-753E39F4A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70F10-7C77-4FD1-B62D-42044B0393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Backpropagation (2)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0A91EE11-0D16-4719-9BDB-B848F484EF5D}"/>
              </a:ext>
            </a:extLst>
          </p:cNvPr>
          <p:cNvSpPr txBox="1">
            <a:spLocks/>
          </p:cNvSpPr>
          <p:nvPr/>
        </p:nvSpPr>
        <p:spPr>
          <a:xfrm>
            <a:off x="6382840" y="611824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F56997-4F5F-5A42-B306-795126905ACA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E82283-A464-48A1-8B51-718A4AE4AF9F}"/>
              </a:ext>
            </a:extLst>
          </p:cNvPr>
          <p:cNvGrpSpPr/>
          <p:nvPr/>
        </p:nvGrpSpPr>
        <p:grpSpPr>
          <a:xfrm>
            <a:off x="2190465" y="854399"/>
            <a:ext cx="3677521" cy="1754678"/>
            <a:chOff x="132403" y="2827190"/>
            <a:chExt cx="7777157" cy="3710770"/>
          </a:xfrm>
        </p:grpSpPr>
        <p:sp>
          <p:nvSpPr>
            <p:cNvPr id="6" name="Connector 5">
              <a:extLst>
                <a:ext uri="{FF2B5EF4-FFF2-40B4-BE49-F238E27FC236}">
                  <a16:creationId xmlns:a16="http://schemas.microsoft.com/office/drawing/2014/main" id="{8716C48A-8ADF-4B69-B45F-2236932EF622}"/>
                </a:ext>
              </a:extLst>
            </p:cNvPr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>
              <a:extLst>
                <a:ext uri="{FF2B5EF4-FFF2-40B4-BE49-F238E27FC236}">
                  <a16:creationId xmlns:a16="http://schemas.microsoft.com/office/drawing/2014/main" id="{21FF7C08-FEC0-42EA-A4C4-49FF053CC9BC}"/>
                </a:ext>
              </a:extLst>
            </p:cNvPr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8" name="Connector 7">
              <a:extLst>
                <a:ext uri="{FF2B5EF4-FFF2-40B4-BE49-F238E27FC236}">
                  <a16:creationId xmlns:a16="http://schemas.microsoft.com/office/drawing/2014/main" id="{DAC751D0-4B5F-426E-933C-CA327895100E}"/>
                </a:ext>
              </a:extLst>
            </p:cNvPr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9" name="Connector 8">
              <a:extLst>
                <a:ext uri="{FF2B5EF4-FFF2-40B4-BE49-F238E27FC236}">
                  <a16:creationId xmlns:a16="http://schemas.microsoft.com/office/drawing/2014/main" id="{65B771F7-C9A6-4F19-81CE-4A32D6E6817A}"/>
                </a:ext>
              </a:extLst>
            </p:cNvPr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>
              <a:extLst>
                <a:ext uri="{FF2B5EF4-FFF2-40B4-BE49-F238E27FC236}">
                  <a16:creationId xmlns:a16="http://schemas.microsoft.com/office/drawing/2014/main" id="{0F981F55-5D04-4989-8585-B3DD3748F963}"/>
                </a:ext>
              </a:extLst>
            </p:cNvPr>
            <p:cNvSpPr/>
            <p:nvPr/>
          </p:nvSpPr>
          <p:spPr>
            <a:xfrm>
              <a:off x="4267200" y="2827190"/>
              <a:ext cx="822960" cy="822962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058AEF-2C47-4F05-800E-BA0EC15C6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8503" y="5772652"/>
              <a:ext cx="635994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300" b="1"/>
                <a:t>…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4C6EBEA-CA9C-4327-9286-62C3961ED9C1}"/>
                </a:ext>
              </a:extLst>
            </p:cNvPr>
            <p:cNvCxnSpPr>
              <a:stCxn id="10" idx="4"/>
              <a:endCxn id="9" idx="0"/>
            </p:cNvCxnSpPr>
            <p:nvPr/>
          </p:nvCxnSpPr>
          <p:spPr>
            <a:xfrm>
              <a:off x="4678680" y="3650152"/>
              <a:ext cx="28194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33CA90-782A-40E7-9E8F-00655804F2D5}"/>
                </a:ext>
              </a:extLst>
            </p:cNvPr>
            <p:cNvCxnSpPr>
              <a:stCxn id="10" idx="4"/>
              <a:endCxn id="6" idx="0"/>
            </p:cNvCxnSpPr>
            <p:nvPr/>
          </p:nvCxnSpPr>
          <p:spPr>
            <a:xfrm flipH="1">
              <a:off x="1783081" y="3650152"/>
              <a:ext cx="2895599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00EFCE9-BA8C-4578-AE4B-765C8F013359}"/>
                </a:ext>
              </a:extLst>
            </p:cNvPr>
            <p:cNvCxnSpPr>
              <a:stCxn id="10" idx="4"/>
              <a:endCxn id="7" idx="0"/>
            </p:cNvCxnSpPr>
            <p:nvPr/>
          </p:nvCxnSpPr>
          <p:spPr>
            <a:xfrm flipH="1">
              <a:off x="3307079" y="3650152"/>
              <a:ext cx="13716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68C047-4E60-46DC-9FD1-8676BDCBCBE1}"/>
                </a:ext>
              </a:extLst>
            </p:cNvPr>
            <p:cNvCxnSpPr>
              <a:stCxn id="10" idx="4"/>
              <a:endCxn id="8" idx="0"/>
            </p:cNvCxnSpPr>
            <p:nvPr/>
          </p:nvCxnSpPr>
          <p:spPr>
            <a:xfrm>
              <a:off x="4678680" y="3650152"/>
              <a:ext cx="3048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74">
              <a:extLst>
                <a:ext uri="{FF2B5EF4-FFF2-40B4-BE49-F238E27FC236}">
                  <a16:creationId xmlns:a16="http://schemas.microsoft.com/office/drawing/2014/main" id="{6B7E942A-B411-46A2-BF7F-D278056566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81" y="3015150"/>
              <a:ext cx="1295399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00" dirty="0"/>
                <a:t>Output</a:t>
              </a:r>
            </a:p>
          </p:txBody>
        </p:sp>
        <p:sp>
          <p:nvSpPr>
            <p:cNvPr id="17" name="TextBox 75">
              <a:extLst>
                <a:ext uri="{FF2B5EF4-FFF2-40B4-BE49-F238E27FC236}">
                  <a16:creationId xmlns:a16="http://schemas.microsoft.com/office/drawing/2014/main" id="{2D6B1DEB-CFE7-4DF7-A967-EBDCC6F073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403" y="5943600"/>
              <a:ext cx="1030591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300"/>
                <a:t>Input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71137C-D696-4B7A-93F3-410EE6A33389}"/>
                </a:ext>
              </a:extLst>
            </p:cNvPr>
            <p:cNvSpPr txBox="1"/>
            <p:nvPr/>
          </p:nvSpPr>
          <p:spPr>
            <a:xfrm>
              <a:off x="1866825" y="4700242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/>
                  <a:cs typeface="Arial"/>
                </a:rPr>
                <a:t>θ</a:t>
              </a:r>
              <a:r>
                <a:rPr lang="en-US" sz="1300" baseline="-25000" dirty="0">
                  <a:latin typeface="Arial"/>
                  <a:cs typeface="Arial"/>
                </a:rPr>
                <a:t>1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349399-304C-4FD0-B4B3-EE662FB737BE}"/>
                </a:ext>
              </a:extLst>
            </p:cNvPr>
            <p:cNvSpPr txBox="1"/>
            <p:nvPr/>
          </p:nvSpPr>
          <p:spPr>
            <a:xfrm>
              <a:off x="3033644" y="4657081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/>
                  <a:cs typeface="Arial"/>
                </a:rPr>
                <a:t>θ</a:t>
              </a:r>
              <a:r>
                <a:rPr lang="en-US" sz="1300" baseline="-25000" dirty="0">
                  <a:latin typeface="Arial"/>
                  <a:cs typeface="Arial"/>
                </a:rPr>
                <a:t>2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0959C9-B3CE-40D1-BD92-72B11ADB5AD3}"/>
                </a:ext>
              </a:extLst>
            </p:cNvPr>
            <p:cNvSpPr txBox="1"/>
            <p:nvPr/>
          </p:nvSpPr>
          <p:spPr>
            <a:xfrm>
              <a:off x="4335475" y="4645622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/>
                  <a:cs typeface="Arial"/>
                </a:rPr>
                <a:t>θ</a:t>
              </a:r>
              <a:r>
                <a:rPr lang="en-US" sz="1300" baseline="-25000" dirty="0">
                  <a:latin typeface="Arial"/>
                  <a:cs typeface="Arial"/>
                </a:rPr>
                <a:t>3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50CAEB-D5FF-40BA-9B40-C0B46AC32E09}"/>
                </a:ext>
              </a:extLst>
            </p:cNvPr>
            <p:cNvSpPr txBox="1"/>
            <p:nvPr/>
          </p:nvSpPr>
          <p:spPr>
            <a:xfrm>
              <a:off x="5880727" y="4647817"/>
              <a:ext cx="669637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err="1">
                  <a:latin typeface="Arial"/>
                  <a:cs typeface="Arial"/>
                </a:rPr>
                <a:t>θ</a:t>
              </a:r>
              <a:r>
                <a:rPr lang="en-US" sz="1300" baseline="-25000" dirty="0" err="1">
                  <a:latin typeface="Arial"/>
                  <a:cs typeface="Arial"/>
                </a:rPr>
                <a:t>M</a:t>
              </a:r>
              <a:endParaRPr lang="en-US" sz="1300" dirty="0">
                <a:latin typeface="Arial"/>
                <a:cs typeface="Arial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453936B-EBF0-484E-950B-D0F91B0D3C96}"/>
              </a:ext>
            </a:extLst>
          </p:cNvPr>
          <p:cNvSpPr txBox="1"/>
          <p:nvPr/>
        </p:nvSpPr>
        <p:spPr>
          <a:xfrm>
            <a:off x="148783" y="1354324"/>
            <a:ext cx="1721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1:</a:t>
            </a:r>
          </a:p>
          <a:p>
            <a:r>
              <a:rPr lang="en-US" b="1" dirty="0"/>
              <a:t>Logistic Regression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EB0026-F9D7-44EA-B528-B5B1EAB7D41F}"/>
              </a:ext>
            </a:extLst>
          </p:cNvPr>
          <p:cNvGrpSpPr/>
          <p:nvPr/>
        </p:nvGrpSpPr>
        <p:grpSpPr>
          <a:xfrm>
            <a:off x="83127" y="2748963"/>
            <a:ext cx="8770240" cy="3734403"/>
            <a:chOff x="210000" y="1743969"/>
            <a:chExt cx="8770240" cy="447648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C62AAC-C1A6-458A-BF5A-2384F8DC2BE4}"/>
                </a:ext>
              </a:extLst>
            </p:cNvPr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0AB3052-B9B6-465D-9A7B-827848B44387}"/>
                </a:ext>
              </a:extLst>
            </p:cNvPr>
            <p:cNvCxnSpPr/>
            <p:nvPr/>
          </p:nvCxnSpPr>
          <p:spPr>
            <a:xfrm>
              <a:off x="4348162" y="1878937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>
            <a:extLst>
              <a:ext uri="{FF2B5EF4-FFF2-40B4-BE49-F238E27FC236}">
                <a16:creationId xmlns:a16="http://schemas.microsoft.com/office/drawing/2014/main" id="{0C3424F9-71AC-47EF-A2CD-99EFF79C8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32" y="2861557"/>
            <a:ext cx="8109185" cy="342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98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40613E-5840-4517-B817-D5DCDB84D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C7ED0-4C5F-4CD4-8C87-8638A69F46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Backpropagation (3)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14672-0D89-4C81-8C0E-85DFB1B98FBF}"/>
              </a:ext>
            </a:extLst>
          </p:cNvPr>
          <p:cNvGrpSpPr/>
          <p:nvPr/>
        </p:nvGrpSpPr>
        <p:grpSpPr>
          <a:xfrm>
            <a:off x="-13855" y="2267621"/>
            <a:ext cx="4626190" cy="2547370"/>
            <a:chOff x="-15240" y="2174240"/>
            <a:chExt cx="7924800" cy="4363720"/>
          </a:xfrm>
        </p:grpSpPr>
        <p:sp>
          <p:nvSpPr>
            <p:cNvPr id="5" name="Connector 5">
              <a:extLst>
                <a:ext uri="{FF2B5EF4-FFF2-40B4-BE49-F238E27FC236}">
                  <a16:creationId xmlns:a16="http://schemas.microsoft.com/office/drawing/2014/main" id="{F993A5BD-0551-4E11-82F9-0E63DDA35B97}"/>
                </a:ext>
              </a:extLst>
            </p:cNvPr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" name="Connector 6">
              <a:extLst>
                <a:ext uri="{FF2B5EF4-FFF2-40B4-BE49-F238E27FC236}">
                  <a16:creationId xmlns:a16="http://schemas.microsoft.com/office/drawing/2014/main" id="{703AB5D2-00BF-4DBA-9845-94CF28A12D61}"/>
                </a:ext>
              </a:extLst>
            </p:cNvPr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7">
              <a:extLst>
                <a:ext uri="{FF2B5EF4-FFF2-40B4-BE49-F238E27FC236}">
                  <a16:creationId xmlns:a16="http://schemas.microsoft.com/office/drawing/2014/main" id="{3D12E328-5F78-4197-B2D8-7C6DADDB531A}"/>
                </a:ext>
              </a:extLst>
            </p:cNvPr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8" name="Connector 8">
              <a:extLst>
                <a:ext uri="{FF2B5EF4-FFF2-40B4-BE49-F238E27FC236}">
                  <a16:creationId xmlns:a16="http://schemas.microsoft.com/office/drawing/2014/main" id="{90FD8508-1A99-42B7-9D7C-341920EDE827}"/>
                </a:ext>
              </a:extLst>
            </p:cNvPr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9" name="Connector 9">
              <a:extLst>
                <a:ext uri="{FF2B5EF4-FFF2-40B4-BE49-F238E27FC236}">
                  <a16:creationId xmlns:a16="http://schemas.microsoft.com/office/drawing/2014/main" id="{9E2E6036-7165-43A8-85F8-D35C7C374832}"/>
                </a:ext>
              </a:extLst>
            </p:cNvPr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10">
              <a:extLst>
                <a:ext uri="{FF2B5EF4-FFF2-40B4-BE49-F238E27FC236}">
                  <a16:creationId xmlns:a16="http://schemas.microsoft.com/office/drawing/2014/main" id="{F965590C-D182-4743-A4B6-8A9AA1C61D13}"/>
                </a:ext>
              </a:extLst>
            </p:cNvPr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1">
              <a:extLst>
                <a:ext uri="{FF2B5EF4-FFF2-40B4-BE49-F238E27FC236}">
                  <a16:creationId xmlns:a16="http://schemas.microsoft.com/office/drawing/2014/main" id="{12ECD7C7-4336-40ED-82B8-17EDEF14B861}"/>
                </a:ext>
              </a:extLst>
            </p:cNvPr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2" name="Connector 12">
              <a:extLst>
                <a:ext uri="{FF2B5EF4-FFF2-40B4-BE49-F238E27FC236}">
                  <a16:creationId xmlns:a16="http://schemas.microsoft.com/office/drawing/2014/main" id="{DA206D29-52E8-4786-9860-3E9FE396AE81}"/>
                </a:ext>
              </a:extLst>
            </p:cNvPr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FF5692-737B-497A-95A7-51890BF8F4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052A95-97C0-4598-9FF8-4614F1775C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5C8746-AF36-4097-92B5-5CFFE20F7E2A}"/>
                </a:ext>
              </a:extLst>
            </p:cNvPr>
            <p:cNvCxnSpPr>
              <a:stCxn id="6" idx="4"/>
              <a:endCxn id="5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E6EDF3A-1F7A-4E2F-8807-7D6F412CC9DC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126108-29EF-4D3E-8B58-AD84326D4AE2}"/>
                </a:ext>
              </a:extLst>
            </p:cNvPr>
            <p:cNvCxnSpPr>
              <a:stCxn id="6" idx="4"/>
              <a:endCxn id="8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51ACEF6-781A-4B8D-B659-84956BA40DCF}"/>
                </a:ext>
              </a:extLst>
            </p:cNvPr>
            <p:cNvCxnSpPr>
              <a:stCxn id="6" idx="4"/>
              <a:endCxn id="9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FC0828-0C54-4878-89A8-A93EE3D43914}"/>
                </a:ext>
              </a:extLst>
            </p:cNvPr>
            <p:cNvCxnSpPr>
              <a:stCxn id="11" idx="4"/>
              <a:endCxn id="7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99F80B8-F816-4A71-9955-CAAAEDAC707B}"/>
                </a:ext>
              </a:extLst>
            </p:cNvPr>
            <p:cNvCxnSpPr>
              <a:stCxn id="11" idx="4"/>
              <a:endCxn id="8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FD6302-6C36-478B-8F92-6791D594D026}"/>
                </a:ext>
              </a:extLst>
            </p:cNvPr>
            <p:cNvCxnSpPr>
              <a:stCxn id="11" idx="4"/>
              <a:endCxn id="9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89800A5-9A91-4BA9-A087-F707FED17FB0}"/>
                </a:ext>
              </a:extLst>
            </p:cNvPr>
            <p:cNvCxnSpPr>
              <a:stCxn id="12" idx="4"/>
              <a:endCxn id="5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32E28C-B1FF-4648-B06C-B55E9FDB7AA9}"/>
                </a:ext>
              </a:extLst>
            </p:cNvPr>
            <p:cNvCxnSpPr>
              <a:stCxn id="11" idx="4"/>
              <a:endCxn id="5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A4CF65E-D7AE-4505-A888-8B030D020C6C}"/>
                </a:ext>
              </a:extLst>
            </p:cNvPr>
            <p:cNvCxnSpPr>
              <a:stCxn id="12" idx="4"/>
              <a:endCxn id="7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2B655E7-01DA-49D8-833B-9F1FDDB86756}"/>
                </a:ext>
              </a:extLst>
            </p:cNvPr>
            <p:cNvCxnSpPr>
              <a:stCxn id="12" idx="4"/>
              <a:endCxn id="8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851E96-B999-4740-B846-91A5D0C0C428}"/>
                </a:ext>
              </a:extLst>
            </p:cNvPr>
            <p:cNvCxnSpPr>
              <a:stCxn id="12" idx="4"/>
              <a:endCxn id="9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101D55-CE98-43D0-8E14-61D1A087F4F6}"/>
                </a:ext>
              </a:extLst>
            </p:cNvPr>
            <p:cNvCxnSpPr>
              <a:stCxn id="10" idx="4"/>
              <a:endCxn id="6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38A58D3-CD69-4836-8A5C-09FAB69A4AC7}"/>
                </a:ext>
              </a:extLst>
            </p:cNvPr>
            <p:cNvCxnSpPr>
              <a:stCxn id="10" idx="4"/>
              <a:endCxn id="11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DFEF1B2-60B6-4C9A-9783-382D53163C76}"/>
                </a:ext>
              </a:extLst>
            </p:cNvPr>
            <p:cNvCxnSpPr>
              <a:stCxn id="10" idx="4"/>
              <a:endCxn id="12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74">
              <a:extLst>
                <a:ext uri="{FF2B5EF4-FFF2-40B4-BE49-F238E27FC236}">
                  <a16:creationId xmlns:a16="http://schemas.microsoft.com/office/drawing/2014/main" id="{1F32E062-A696-46F4-8DDC-FCA884AC29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1" name="TextBox 75">
              <a:extLst>
                <a:ext uri="{FF2B5EF4-FFF2-40B4-BE49-F238E27FC236}">
                  <a16:creationId xmlns:a16="http://schemas.microsoft.com/office/drawing/2014/main" id="{05AD8ADA-9067-4ECB-9188-FDE956921A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2" name="TextBox 76">
              <a:extLst>
                <a:ext uri="{FF2B5EF4-FFF2-40B4-BE49-F238E27FC236}">
                  <a16:creationId xmlns:a16="http://schemas.microsoft.com/office/drawing/2014/main" id="{FB100B5B-25C9-47C4-95F5-76F9C1E67D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3" name="Picture 32" descr="latex-image-1.pdf">
            <a:extLst>
              <a:ext uri="{FF2B5EF4-FFF2-40B4-BE49-F238E27FC236}">
                <a16:creationId xmlns:a16="http://schemas.microsoft.com/office/drawing/2014/main" id="{C4B58066-13E8-492B-B3CC-3C991C4CE4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653" y="1066800"/>
            <a:ext cx="3280042" cy="52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16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930D43-1E99-4601-AED6-9C3A58A15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495E-5155-4C93-9D65-3E8E45792A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14400" dirty="0"/>
              <a:t>Backpropagation (4)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39396D-0417-41A2-AD4D-9162C68850B8}"/>
              </a:ext>
            </a:extLst>
          </p:cNvPr>
          <p:cNvSpPr txBox="1"/>
          <p:nvPr/>
        </p:nvSpPr>
        <p:spPr>
          <a:xfrm>
            <a:off x="248708" y="1020511"/>
            <a:ext cx="1484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2:</a:t>
            </a:r>
          </a:p>
          <a:p>
            <a:r>
              <a:rPr lang="en-US" b="1" dirty="0"/>
              <a:t>MLP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C8EFFD-B320-4D61-8538-03C9EB7A4E50}"/>
              </a:ext>
            </a:extLst>
          </p:cNvPr>
          <p:cNvGrpSpPr/>
          <p:nvPr/>
        </p:nvGrpSpPr>
        <p:grpSpPr>
          <a:xfrm>
            <a:off x="1535635" y="941736"/>
            <a:ext cx="7479583" cy="5235154"/>
            <a:chOff x="210000" y="1743969"/>
            <a:chExt cx="8770240" cy="44764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A7F1B7-68BD-4BCE-B165-4F1F38FBFB9F}"/>
                </a:ext>
              </a:extLst>
            </p:cNvPr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87E3CC7-0F67-4A0A-B747-B4131E737C21}"/>
                </a:ext>
              </a:extLst>
            </p:cNvPr>
            <p:cNvCxnSpPr/>
            <p:nvPr/>
          </p:nvCxnSpPr>
          <p:spPr>
            <a:xfrm>
              <a:off x="4348162" y="1878937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297E8EA-83E5-493E-A6F5-E84FF86C4BBC}"/>
              </a:ext>
            </a:extLst>
          </p:cNvPr>
          <p:cNvGrpSpPr/>
          <p:nvPr/>
        </p:nvGrpSpPr>
        <p:grpSpPr>
          <a:xfrm>
            <a:off x="212239" y="2701706"/>
            <a:ext cx="1129776" cy="754062"/>
            <a:chOff x="1371600" y="2174240"/>
            <a:chExt cx="6537960" cy="4363720"/>
          </a:xfrm>
        </p:grpSpPr>
        <p:sp>
          <p:nvSpPr>
            <p:cNvPr id="10" name="Connector 11">
              <a:extLst>
                <a:ext uri="{FF2B5EF4-FFF2-40B4-BE49-F238E27FC236}">
                  <a16:creationId xmlns:a16="http://schemas.microsoft.com/office/drawing/2014/main" id="{A6C0F3FF-084B-42AD-B35D-66BF1EACF1F5}"/>
                </a:ext>
              </a:extLst>
            </p:cNvPr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1" name="Connector 12">
              <a:extLst>
                <a:ext uri="{FF2B5EF4-FFF2-40B4-BE49-F238E27FC236}">
                  <a16:creationId xmlns:a16="http://schemas.microsoft.com/office/drawing/2014/main" id="{F468CE3E-D39B-4406-B123-FF538E8283FE}"/>
                </a:ext>
              </a:extLst>
            </p:cNvPr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2" name="Connector 13">
              <a:extLst>
                <a:ext uri="{FF2B5EF4-FFF2-40B4-BE49-F238E27FC236}">
                  <a16:creationId xmlns:a16="http://schemas.microsoft.com/office/drawing/2014/main" id="{DA130E42-EF7E-4DDA-98C5-AED072632FF7}"/>
                </a:ext>
              </a:extLst>
            </p:cNvPr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4">
              <a:extLst>
                <a:ext uri="{FF2B5EF4-FFF2-40B4-BE49-F238E27FC236}">
                  <a16:creationId xmlns:a16="http://schemas.microsoft.com/office/drawing/2014/main" id="{1EBECB44-7F6E-4836-9CD8-835CD00C1C81}"/>
                </a:ext>
              </a:extLst>
            </p:cNvPr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4" name="Connector 15">
              <a:extLst>
                <a:ext uri="{FF2B5EF4-FFF2-40B4-BE49-F238E27FC236}">
                  <a16:creationId xmlns:a16="http://schemas.microsoft.com/office/drawing/2014/main" id="{7B127929-FADA-4549-A8BA-58CCA4D72BA9}"/>
                </a:ext>
              </a:extLst>
            </p:cNvPr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5" name="Connector 16">
              <a:extLst>
                <a:ext uri="{FF2B5EF4-FFF2-40B4-BE49-F238E27FC236}">
                  <a16:creationId xmlns:a16="http://schemas.microsoft.com/office/drawing/2014/main" id="{5654D866-1FD0-4655-9AE6-7C56AD36A60E}"/>
                </a:ext>
              </a:extLst>
            </p:cNvPr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6" name="Connector 17">
              <a:extLst>
                <a:ext uri="{FF2B5EF4-FFF2-40B4-BE49-F238E27FC236}">
                  <a16:creationId xmlns:a16="http://schemas.microsoft.com/office/drawing/2014/main" id="{257BDEAC-CA60-47FB-A11A-04FE1B29C729}"/>
                </a:ext>
              </a:extLst>
            </p:cNvPr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7" name="Connector 18">
              <a:extLst>
                <a:ext uri="{FF2B5EF4-FFF2-40B4-BE49-F238E27FC236}">
                  <a16:creationId xmlns:a16="http://schemas.microsoft.com/office/drawing/2014/main" id="{2189188C-135F-4B37-AB88-6725E8ECB7D1}"/>
                </a:ext>
              </a:extLst>
            </p:cNvPr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DC9898-14B8-42B1-8949-D26116DDC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A09052-C0DE-4861-B56E-EA05E828FA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097AE6-20B3-4610-A32C-808A6135D156}"/>
                </a:ext>
              </a:extLst>
            </p:cNvPr>
            <p:cNvCxnSpPr>
              <a:stCxn id="11" idx="4"/>
              <a:endCxn id="10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2A06DD-3FDD-4B05-A010-713E0ED14636}"/>
                </a:ext>
              </a:extLst>
            </p:cNvPr>
            <p:cNvCxnSpPr>
              <a:stCxn id="11" idx="4"/>
              <a:endCxn id="12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C00FCAA-0975-4879-9443-416A140D1235}"/>
                </a:ext>
              </a:extLst>
            </p:cNvPr>
            <p:cNvCxnSpPr>
              <a:stCxn id="11" idx="4"/>
              <a:endCxn id="13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4D92CD0-FF76-48C4-ADCF-F1EC46D50F9B}"/>
                </a:ext>
              </a:extLst>
            </p:cNvPr>
            <p:cNvCxnSpPr>
              <a:stCxn id="11" idx="4"/>
              <a:endCxn id="14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D3FE7A5-26DA-4DA4-B087-BBE2031EA389}"/>
                </a:ext>
              </a:extLst>
            </p:cNvPr>
            <p:cNvCxnSpPr>
              <a:stCxn id="16" idx="4"/>
              <a:endCxn id="12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651BB09-3772-42E3-8EB5-2F86B30B67D5}"/>
                </a:ext>
              </a:extLst>
            </p:cNvPr>
            <p:cNvCxnSpPr>
              <a:stCxn id="16" idx="4"/>
              <a:endCxn id="13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8AB3ACC-369C-473F-B4BA-B7F9C1E053EB}"/>
                </a:ext>
              </a:extLst>
            </p:cNvPr>
            <p:cNvCxnSpPr>
              <a:stCxn id="16" idx="4"/>
              <a:endCxn id="14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C4C089-DDCF-4398-9B65-E92636085C1D}"/>
                </a:ext>
              </a:extLst>
            </p:cNvPr>
            <p:cNvCxnSpPr>
              <a:stCxn id="17" idx="4"/>
              <a:endCxn id="10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00C0F28-F8F0-4DDF-A207-AD2342831C99}"/>
                </a:ext>
              </a:extLst>
            </p:cNvPr>
            <p:cNvCxnSpPr>
              <a:stCxn id="16" idx="4"/>
              <a:endCxn id="10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40C8D60-6F29-4A19-8661-E1AF706B8809}"/>
                </a:ext>
              </a:extLst>
            </p:cNvPr>
            <p:cNvCxnSpPr>
              <a:stCxn id="17" idx="4"/>
              <a:endCxn id="12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89092C6-B062-4D15-A2CF-892C9C99D404}"/>
                </a:ext>
              </a:extLst>
            </p:cNvPr>
            <p:cNvCxnSpPr>
              <a:stCxn id="17" idx="4"/>
              <a:endCxn id="13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C4CB1C-F771-4D45-8760-16FECD1809D4}"/>
                </a:ext>
              </a:extLst>
            </p:cNvPr>
            <p:cNvCxnSpPr>
              <a:stCxn id="17" idx="4"/>
              <a:endCxn id="14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DDEFF63-9669-4CA2-BEEA-C549821A0ED8}"/>
                </a:ext>
              </a:extLst>
            </p:cNvPr>
            <p:cNvCxnSpPr>
              <a:stCxn id="15" idx="4"/>
              <a:endCxn id="11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6395CB3-AAB8-4F54-9A4F-FAD35F989861}"/>
                </a:ext>
              </a:extLst>
            </p:cNvPr>
            <p:cNvCxnSpPr>
              <a:stCxn id="15" idx="4"/>
              <a:endCxn id="16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60028BD-E069-49F5-8AEA-394F76CBC21E}"/>
                </a:ext>
              </a:extLst>
            </p:cNvPr>
            <p:cNvCxnSpPr>
              <a:stCxn id="15" idx="4"/>
              <a:endCxn id="17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 descr="latex-image-1.pdf">
            <a:extLst>
              <a:ext uri="{FF2B5EF4-FFF2-40B4-BE49-F238E27FC236}">
                <a16:creationId xmlns:a16="http://schemas.microsoft.com/office/drawing/2014/main" id="{5780E8C3-480A-42CB-9488-A41082D70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61" y="1024963"/>
            <a:ext cx="7037803" cy="49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95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8E00C0-0DD1-4B80-9A55-79232D516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28" y="789337"/>
            <a:ext cx="4969672" cy="5899108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Fundamental unit of a </a:t>
            </a:r>
            <a:r>
              <a:rPr lang="en-GB" dirty="0">
                <a:solidFill>
                  <a:srgbClr val="FF0000"/>
                </a:solidFill>
              </a:rPr>
              <a:t>artificial neural network </a:t>
            </a:r>
            <a:r>
              <a:rPr lang="en-GB" dirty="0"/>
              <a:t>is something known as an </a:t>
            </a:r>
            <a:r>
              <a:rPr lang="en-GB" dirty="0">
                <a:solidFill>
                  <a:srgbClr val="FF0000"/>
                </a:solidFill>
              </a:rPr>
              <a:t>artificial neuron</a:t>
            </a:r>
            <a:r>
              <a:rPr lang="en-GB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inspiration comes from biology and more specifically it comes from the brain.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Biological neuron =&gt; neural cells =&gt; neural processing unit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Structure of biological neuron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Dendrite</a:t>
            </a:r>
            <a:r>
              <a:rPr lang="en-GB" dirty="0"/>
              <a:t>, receive inputs from all the</a:t>
            </a:r>
            <a:br>
              <a:rPr lang="en-GB" dirty="0"/>
            </a:br>
            <a:r>
              <a:rPr lang="en-GB" dirty="0"/>
              <a:t>other neurons.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Synapse</a:t>
            </a:r>
            <a:r>
              <a:rPr lang="en-GB" dirty="0"/>
              <a:t>, point of connection to other neuron.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Soma</a:t>
            </a:r>
            <a:r>
              <a:rPr lang="en-GB" dirty="0"/>
              <a:t>, process the information.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Axon</a:t>
            </a:r>
            <a:r>
              <a:rPr lang="en-GB" dirty="0"/>
              <a:t>, transmits the output of this neuron.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62C1D-C680-4932-A708-F20557D767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14400" dirty="0"/>
              <a:t>Introduction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8F15B-0CF5-44EC-B2A6-60DF62C6B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52" r="18177" b="14514"/>
          <a:stretch/>
        </p:blipFill>
        <p:spPr>
          <a:xfrm>
            <a:off x="5287453" y="775482"/>
            <a:ext cx="1191492" cy="2345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65A0E4-EC1C-420A-A4F8-4AB009DB6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834" y="775482"/>
            <a:ext cx="2281238" cy="2869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D0EDD0-61DD-464B-B567-D3B07FA75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3561544"/>
            <a:ext cx="2590800" cy="28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42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772CF0-CDEF-491D-8819-606AC8471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Chapter 4, Tom M. Mitchell, Machine Learning, The McGraw-Hill Companies, 1st edition 2013.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Chapter 5, Christopher M Bishop: Pattern Recognition &amp; Machine Leaning, 2006 Springer.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Deep Learning Course by Dr Mitesh </a:t>
            </a:r>
            <a:r>
              <a:rPr lang="en-US" dirty="0" err="1"/>
              <a:t>Khapra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https://nptel.ac.in/courses/106/106/106106184/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https://www.cs.cmu.edu/~mgormley/courses/10601b-f16</a:t>
            </a:r>
            <a:r>
              <a:rPr lang="en-GB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“Machine learning with Python course”, IBM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787B-3F7B-41BF-A990-2435CD7992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932178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04800" y="5105400"/>
            <a:ext cx="8458200" cy="6858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B721C-FFA1-4C4D-BBBD-2B8FCAD35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27" y="789337"/>
            <a:ext cx="6522247" cy="5707884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Highly simplified computational model of the neuron (1943)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rgbClr val="FF0000"/>
                </a:solidFill>
              </a:rPr>
              <a:t>g</a:t>
            </a:r>
            <a:r>
              <a:rPr lang="en-GB" dirty="0"/>
              <a:t> aggregates the inputs and the function </a:t>
            </a:r>
            <a:r>
              <a:rPr lang="en-GB" i="1" dirty="0">
                <a:solidFill>
                  <a:srgbClr val="FF0000"/>
                </a:solidFill>
              </a:rPr>
              <a:t>f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takes a decision based on this aggregation.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inputs can be </a:t>
            </a:r>
            <a:r>
              <a:rPr lang="en-GB" dirty="0">
                <a:solidFill>
                  <a:srgbClr val="FF0000"/>
                </a:solidFill>
              </a:rPr>
              <a:t>excitatory</a:t>
            </a:r>
            <a:r>
              <a:rPr lang="en-GB" dirty="0"/>
              <a:t> or </a:t>
            </a:r>
            <a:r>
              <a:rPr lang="en-GB" dirty="0">
                <a:solidFill>
                  <a:srgbClr val="FF0000"/>
                </a:solidFill>
              </a:rPr>
              <a:t>inhibitory</a:t>
            </a:r>
            <a:r>
              <a:rPr lang="en-GB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i="1" dirty="0"/>
              <a:t>y = 0</a:t>
            </a:r>
            <a:r>
              <a:rPr lang="en-GB" dirty="0"/>
              <a:t> if any x</a:t>
            </a:r>
            <a:r>
              <a:rPr lang="en-GB" baseline="-25000" dirty="0"/>
              <a:t>i </a:t>
            </a:r>
            <a:r>
              <a:rPr lang="en-GB" dirty="0"/>
              <a:t>is inhibitory, else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az-Cyrl-AZ" i="1" dirty="0">
                <a:solidFill>
                  <a:srgbClr val="FF0000"/>
                </a:solidFill>
              </a:rPr>
              <a:t>Ө</a:t>
            </a:r>
            <a:r>
              <a:rPr lang="en-GB" dirty="0"/>
              <a:t> is called the </a:t>
            </a:r>
            <a:r>
              <a:rPr lang="en-GB" dirty="0">
                <a:solidFill>
                  <a:srgbClr val="FF0000"/>
                </a:solidFill>
              </a:rPr>
              <a:t>thresholding parameter</a:t>
            </a:r>
            <a:r>
              <a:rPr lang="en-GB" dirty="0"/>
              <a:t>, which is also called as </a:t>
            </a:r>
            <a:r>
              <a:rPr lang="en-GB" dirty="0">
                <a:solidFill>
                  <a:srgbClr val="FF0000"/>
                </a:solidFill>
              </a:rPr>
              <a:t>Thresholding logic</a:t>
            </a:r>
            <a:r>
              <a:rPr lang="en-GB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35CDD-2BF6-4B6A-8566-F9C78CC83E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McCulloch Pitts (MP) Neuron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5B059B-A40D-4617-8FD4-009D7180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175" y="1828800"/>
            <a:ext cx="2409825" cy="2921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4842A1-C539-4310-AF73-32B38D229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9" t="34487"/>
          <a:stretch/>
        </p:blipFill>
        <p:spPr>
          <a:xfrm>
            <a:off x="1371600" y="3048000"/>
            <a:ext cx="3972679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4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898E6-BA4B-48AB-B123-A291903CA7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7769" y="140757"/>
            <a:ext cx="7543800" cy="440044"/>
          </a:xfrm>
        </p:spPr>
        <p:txBody>
          <a:bodyPr>
            <a:noAutofit/>
          </a:bodyPr>
          <a:lstStyle/>
          <a:p>
            <a:r>
              <a:rPr lang="en-GB" dirty="0"/>
              <a:t>Boolean Functions using MP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DF20EB-B30B-4431-B98E-B8A185644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164" y="838200"/>
            <a:ext cx="8779672" cy="57078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Threshold for AND is 3, it will be on if all three inputs are 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Threshold for OR is 1.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FF3EC-BB5A-4845-9718-D36433C2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69" y="2838450"/>
            <a:ext cx="8784067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47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B2F430-EA50-4FD7-900F-D436A9CA9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10" y="4987636"/>
            <a:ext cx="8779672" cy="1589995"/>
          </a:xfrm>
        </p:spPr>
        <p:txBody>
          <a:bodyPr>
            <a:normAutofit fontScale="85000" lnSpcReduction="20000"/>
          </a:bodyPr>
          <a:lstStyle/>
          <a:p>
            <a:pPr marL="0" indent="0"/>
            <a:r>
              <a:rPr lang="en-GB" sz="2400" dirty="0">
                <a:solidFill>
                  <a:srgbClr val="FF0000"/>
                </a:solidFill>
              </a:rPr>
              <a:t>Limitation: </a:t>
            </a:r>
            <a:r>
              <a:rPr lang="en-GB" sz="2400" dirty="0"/>
              <a:t>Single McCulloch Pitts neuron can be used to represent Boolean functions which are </a:t>
            </a:r>
            <a:r>
              <a:rPr lang="en-GB" sz="2400" dirty="0">
                <a:solidFill>
                  <a:srgbClr val="FF0000"/>
                </a:solidFill>
              </a:rPr>
              <a:t>linearly separable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 linearly separable function is such that there exists a line such that for that function whichever points produce an output of 1 lie on one side of the line and whichever points produce an output 0 lie on the other side</a:t>
            </a:r>
            <a:br>
              <a:rPr lang="en-GB" dirty="0"/>
            </a:br>
            <a:r>
              <a:rPr lang="en-GB" dirty="0"/>
              <a:t>of the line.</a:t>
            </a:r>
            <a:r>
              <a:rPr lang="en-GB" sz="1600" dirty="0"/>
              <a:t> </a:t>
            </a:r>
            <a:endParaRPr lang="en-GB" sz="1600" dirty="0">
              <a:solidFill>
                <a:srgbClr val="FF0000"/>
              </a:solidFill>
            </a:endParaRP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F7ABE-1CCE-4E36-A18A-C56547232A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Geometric Interpretation of MP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106958-4C7F-4FBD-A994-805A8A4585B2}"/>
              </a:ext>
            </a:extLst>
          </p:cNvPr>
          <p:cNvGrpSpPr/>
          <p:nvPr/>
        </p:nvGrpSpPr>
        <p:grpSpPr>
          <a:xfrm>
            <a:off x="423104" y="829786"/>
            <a:ext cx="2000250" cy="4086225"/>
            <a:chOff x="381000" y="990600"/>
            <a:chExt cx="2000250" cy="40862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60F70C-3D28-47CA-BD07-C6CF69F22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990600"/>
              <a:ext cx="2000250" cy="408622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FC50105-752C-45A1-B8EE-43B30700DD49}"/>
                </a:ext>
              </a:extLst>
            </p:cNvPr>
            <p:cNvCxnSpPr>
              <a:cxnSpLocks/>
            </p:cNvCxnSpPr>
            <p:nvPr/>
          </p:nvCxnSpPr>
          <p:spPr>
            <a:xfrm>
              <a:off x="668590" y="3589814"/>
              <a:ext cx="1170385" cy="14834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8C386E-7C93-4963-B175-EA3D576D4C86}"/>
              </a:ext>
            </a:extLst>
          </p:cNvPr>
          <p:cNvGrpSpPr/>
          <p:nvPr/>
        </p:nvGrpSpPr>
        <p:grpSpPr>
          <a:xfrm>
            <a:off x="3124200" y="829786"/>
            <a:ext cx="2085975" cy="4076700"/>
            <a:chOff x="2786603" y="835785"/>
            <a:chExt cx="2085975" cy="40767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7EFB0D8-B8F0-46EA-BC1D-DFF2D7C6F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6603" y="835785"/>
              <a:ext cx="2085975" cy="40767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A5EB815-42A5-4114-807A-0F6D0CB77C37}"/>
                </a:ext>
              </a:extLst>
            </p:cNvPr>
            <p:cNvCxnSpPr>
              <a:cxnSpLocks/>
            </p:cNvCxnSpPr>
            <p:nvPr/>
          </p:nvCxnSpPr>
          <p:spPr>
            <a:xfrm>
              <a:off x="3388784" y="2743200"/>
              <a:ext cx="1387406" cy="2038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D4F7C78-74AE-473B-BF61-9F1FA75F3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981" y="999506"/>
            <a:ext cx="29813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37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6E9190-1368-436D-B529-55107204E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28" y="789337"/>
            <a:ext cx="5045872" cy="570788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Classical perceptron model is proposed by Frank Rosenblatt (1958).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Difference</a:t>
            </a:r>
            <a:r>
              <a:rPr lang="en-GB" dirty="0"/>
              <a:t>: Introduction of numerical weights for inputs and a mechanism for learning these weights.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Now input no longer limited to Boolean values.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model is refined by Minsky and </a:t>
            </a:r>
            <a:r>
              <a:rPr lang="en-GB" dirty="0" err="1"/>
              <a:t>Papert</a:t>
            </a:r>
            <a:r>
              <a:rPr lang="en-GB" dirty="0"/>
              <a:t> (1969), referred as Perceptron model.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BDB16-8CD4-4DD2-882A-E495986F40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Perceptron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30518-5FCC-4A24-9819-4FB70A06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938179"/>
            <a:ext cx="336861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7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921A2A-7F8D-43F9-B897-ABCDDF4BD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/>
            <a:endParaRPr lang="en-US" dirty="0"/>
          </a:p>
          <a:p>
            <a:pPr marL="1063625" lvl="2" indent="-263525"/>
            <a:endParaRPr lang="en-GB" sz="1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B9402-D9ED-4801-8549-C69E0270A8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Perceptron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17F47-EF30-4926-B618-C72B338F8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0"/>
          <a:stretch/>
        </p:blipFill>
        <p:spPr>
          <a:xfrm>
            <a:off x="762000" y="784613"/>
            <a:ext cx="6781800" cy="47987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8BA8B9-B631-4825-81A8-6F3E1466CB02}"/>
              </a:ext>
            </a:extLst>
          </p:cNvPr>
          <p:cNvSpPr txBox="1"/>
          <p:nvPr/>
        </p:nvSpPr>
        <p:spPr>
          <a:xfrm>
            <a:off x="326228" y="5662367"/>
            <a:ext cx="8551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Weights and biases are depends on data, which is need to be learn.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Bias is a prior </a:t>
            </a: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2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0.</a:t>
            </a:r>
          </a:p>
        </p:txBody>
      </p:sp>
    </p:spTree>
    <p:extLst>
      <p:ext uri="{BB962C8B-B14F-4D97-AF65-F5344CB8AC3E}">
        <p14:creationId xmlns:p14="http://schemas.microsoft.com/office/powerpoint/2010/main" val="2203299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858287-F26B-4138-8B95-EB8A16D7C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28" y="789337"/>
            <a:ext cx="8779672" cy="5687663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Possible solution for above set of inequalities is </a:t>
            </a:r>
            <a:r>
              <a:rPr lang="en-GB" i="1" dirty="0"/>
              <a:t>w0=-1, w1=1.1, w2=1.1</a:t>
            </a:r>
            <a:r>
              <a:rPr lang="en-GB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6BA5-E9C4-413D-8003-1EDE0EFCEF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14400" dirty="0"/>
              <a:t>Perceptron (3)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CFE92-010E-48AC-B9F2-2F0EAF99C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8"/>
          <a:stretch/>
        </p:blipFill>
        <p:spPr>
          <a:xfrm>
            <a:off x="380999" y="789337"/>
            <a:ext cx="4250065" cy="39350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55C830E-68FE-4174-A114-A06A210233C6}"/>
              </a:ext>
            </a:extLst>
          </p:cNvPr>
          <p:cNvGrpSpPr/>
          <p:nvPr/>
        </p:nvGrpSpPr>
        <p:grpSpPr>
          <a:xfrm>
            <a:off x="4813990" y="812565"/>
            <a:ext cx="3751073" cy="3759435"/>
            <a:chOff x="4813990" y="812565"/>
            <a:chExt cx="3751073" cy="37594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F2AF2F-F9E9-4F37-BCF2-836DFBD80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3990" y="812565"/>
              <a:ext cx="3751073" cy="368082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B12F612-2F35-4525-BFCC-5A60E7CB9019}"/>
                </a:ext>
              </a:extLst>
            </p:cNvPr>
            <p:cNvCxnSpPr/>
            <p:nvPr/>
          </p:nvCxnSpPr>
          <p:spPr>
            <a:xfrm>
              <a:off x="5257800" y="990600"/>
              <a:ext cx="2743200" cy="3581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5805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7973</TotalTime>
  <Words>857</Words>
  <Application>Microsoft Office PowerPoint</Application>
  <PresentationFormat>On-screen Show (4:3)</PresentationFormat>
  <Paragraphs>168</Paragraphs>
  <Slides>31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 Math</vt:lpstr>
      <vt:lpstr>Office Theme</vt:lpstr>
      <vt:lpstr>Equation</vt:lpstr>
      <vt:lpstr>Machine Learning  CS F464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Nand Kumar</dc:creator>
  <cp:lastModifiedBy>Pranav Mothabhau Pawar</cp:lastModifiedBy>
  <cp:revision>1196</cp:revision>
  <dcterms:created xsi:type="dcterms:W3CDTF">2011-09-14T09:42:05Z</dcterms:created>
  <dcterms:modified xsi:type="dcterms:W3CDTF">2023-04-24T10:41:08Z</dcterms:modified>
</cp:coreProperties>
</file>